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17"/>
  </p:notesMasterIdLst>
  <p:sldIdLst>
    <p:sldId id="300" r:id="rId4"/>
    <p:sldId id="298" r:id="rId5"/>
    <p:sldId id="281" r:id="rId6"/>
    <p:sldId id="269" r:id="rId7"/>
    <p:sldId id="294" r:id="rId8"/>
    <p:sldId id="282" r:id="rId9"/>
    <p:sldId id="295" r:id="rId10"/>
    <p:sldId id="299" r:id="rId11"/>
    <p:sldId id="284" r:id="rId12"/>
    <p:sldId id="285" r:id="rId13"/>
    <p:sldId id="286" r:id="rId14"/>
    <p:sldId id="288" r:id="rId15"/>
    <p:sldId id="296" r:id="rId1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3333"/>
    <a:srgbClr val="CC00FF"/>
    <a:srgbClr val="0000FF"/>
    <a:srgbClr val="FFFF00"/>
    <a:srgbClr val="CC00CC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99"/>
    <p:restoredTop sz="94660"/>
  </p:normalViewPr>
  <p:slideViewPr>
    <p:cSldViewPr showGuides="1">
      <p:cViewPr>
        <p:scale>
          <a:sx n="66" d="100"/>
          <a:sy n="66" d="100"/>
        </p:scale>
        <p:origin x="-1728" y="-10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9" Type="http://schemas.openxmlformats.org/officeDocument/2006/relationships/image" Target="../media/image41.wmf"/><Relationship Id="rId8" Type="http://schemas.openxmlformats.org/officeDocument/2006/relationships/image" Target="../media/image40.wmf"/><Relationship Id="rId7" Type="http://schemas.openxmlformats.org/officeDocument/2006/relationships/image" Target="../media/image39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10.wmf"/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4818" name="页眉占位符 3481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sz="1200" strike="noStrike" noProof="1" dirty="0"/>
          </a:p>
        </p:txBody>
      </p:sp>
      <p:sp>
        <p:nvSpPr>
          <p:cNvPr id="34819" name="日期占位符 3481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zh-CN" altLang="en-US" sz="1200" strike="noStrike" noProof="1" dirty="0"/>
          </a:p>
        </p:txBody>
      </p:sp>
      <p:sp>
        <p:nvSpPr>
          <p:cNvPr id="3076" name="幻灯片图像占位符 34819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77" name="文本占位符 34820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4822" name="页脚占位符 3482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sz="1200" strike="noStrike" noProof="1" dirty="0"/>
          </a:p>
        </p:txBody>
      </p:sp>
      <p:sp>
        <p:nvSpPr>
          <p:cNvPr id="34823" name="灯片编号占位符 3482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1122680"/>
            <a:ext cx="78867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28650" y="3602355"/>
            <a:ext cx="7886700" cy="1655445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59D9C70D-B7C8-466D-B87C-22D855EF72C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0F9045BA-9AC9-4435-A9A0-D822685BA71C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97485"/>
            <a:ext cx="7886700" cy="1325563"/>
          </a:xfrm>
        </p:spPr>
        <p:txBody>
          <a:bodyPr anchor="b" anchorCtr="0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702435"/>
            <a:ext cx="7886700" cy="4474845"/>
          </a:xfrm>
        </p:spPr>
        <p:txBody>
          <a:bodyPr/>
          <a:lstStyle>
            <a:lvl2pPr>
              <a:defRPr/>
            </a:lvl2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59D9C70D-B7C8-466D-B87C-22D855EF72C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0F9045BA-9AC9-4435-A9A0-D822685BA71C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959100"/>
            <a:ext cx="7886700" cy="2781300"/>
          </a:xfrm>
        </p:spPr>
        <p:txBody>
          <a:bodyPr anchor="t" anchorCtr="0"/>
          <a:lstStyle>
            <a:lvl1pPr>
              <a:defRPr sz="36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120"/>
            <a:ext cx="7886700" cy="1102995"/>
          </a:xfrm>
        </p:spPr>
        <p:txBody>
          <a:bodyPr lIns="144145" anchor="b" anchorCtr="0"/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59D9C70D-B7C8-466D-B87C-22D855EF72C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0F9045BA-9AC9-4435-A9A0-D822685BA71C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59D9C70D-B7C8-466D-B87C-22D855EF72C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0F9045BA-9AC9-4435-A9A0-D822685BA71C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079" y="365125"/>
            <a:ext cx="78867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603" y="1482090"/>
            <a:ext cx="3915728" cy="823595"/>
          </a:xfrm>
        </p:spPr>
        <p:txBody>
          <a:bodyPr anchor="ctr" anchorCtr="0"/>
          <a:lstStyle>
            <a:lvl1pPr marL="0" indent="0">
              <a:buNone/>
              <a:defRPr sz="2400">
                <a:solidFill>
                  <a:srgbClr val="0070C0"/>
                </a:solidFill>
              </a:defRPr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8650" y="2368550"/>
            <a:ext cx="3916680" cy="3820795"/>
          </a:xfrm>
        </p:spPr>
        <p:txBody>
          <a:bodyPr/>
          <a:lstStyle>
            <a:lvl1pPr>
              <a:defRPr sz="2100"/>
            </a:lvl1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491" y="1482090"/>
            <a:ext cx="3822859" cy="823595"/>
          </a:xfrm>
        </p:spPr>
        <p:txBody>
          <a:bodyPr anchor="ctr" anchorCtr="0"/>
          <a:lstStyle>
            <a:lvl1pPr marL="0" indent="0">
              <a:buNone/>
              <a:defRPr sz="2400">
                <a:solidFill>
                  <a:srgbClr val="0070C0"/>
                </a:solidFill>
              </a:defRPr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491" y="2368550"/>
            <a:ext cx="3822859" cy="3820795"/>
          </a:xfrm>
        </p:spPr>
        <p:txBody>
          <a:bodyPr/>
          <a:lstStyle>
            <a:lvl1pPr>
              <a:defRPr sz="2100"/>
            </a:lvl1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59D9C70D-B7C8-466D-B87C-22D855EF72C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0F9045BA-9AC9-4435-A9A0-D822685BA71C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97485"/>
            <a:ext cx="7886700" cy="1325563"/>
          </a:xfrm>
        </p:spPr>
        <p:txBody>
          <a:bodyPr anchor="b" anchorCtr="0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59D9C70D-B7C8-466D-B87C-22D855EF72C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0F9045BA-9AC9-4435-A9A0-D822685BA71C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9525" y="-1905"/>
            <a:ext cx="5263039" cy="6861810"/>
          </a:xfrm>
          <a:noFill/>
        </p:spPr>
        <p:txBody>
          <a:bodyPr lIns="252095" tIns="144145"/>
          <a:lstStyle>
            <a:lvl1pPr marL="0" indent="0" algn="ctr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12594" y="457200"/>
            <a:ext cx="3294221" cy="1055370"/>
          </a:xfrm>
        </p:spPr>
        <p:txBody>
          <a:bodyPr anchor="b" anchorCtr="0"/>
          <a:lstStyle>
            <a:lvl1pPr>
              <a:defRPr sz="24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12118" y="1694180"/>
            <a:ext cx="3295174" cy="4480560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59D9C70D-B7C8-466D-B87C-22D855EF72C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0F9045BA-9AC9-4435-A9A0-D822685BA71C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629" y="-7620"/>
            <a:ext cx="5263039" cy="6861810"/>
          </a:xfrm>
          <a:noFill/>
        </p:spPr>
        <p:txBody>
          <a:bodyPr lIns="252095" tIns="144145"/>
          <a:lstStyle>
            <a:lvl1pPr marL="0" indent="0" algn="ctr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7181" y="457200"/>
            <a:ext cx="3209925" cy="1055370"/>
          </a:xfrm>
        </p:spPr>
        <p:txBody>
          <a:bodyPr anchor="t" anchorCtr="0"/>
          <a:lstStyle>
            <a:lvl1pPr>
              <a:defRPr sz="24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07181" y="1694180"/>
            <a:ext cx="3210401" cy="4480560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59D9C70D-B7C8-466D-B87C-22D855EF72C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0F9045BA-9AC9-4435-A9A0-D822685BA71C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59D9C70D-B7C8-466D-B87C-22D855EF72C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0F9045BA-9AC9-4435-A9A0-D822685BA71C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327025"/>
            <a:ext cx="7886700" cy="5850255"/>
          </a:xfrm>
        </p:spPr>
        <p:txBody>
          <a:bodyPr/>
          <a:lstStyle>
            <a:lvl2pPr>
              <a:defRPr/>
            </a:lvl2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59D9C70D-B7C8-466D-B87C-22D855EF72C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0F9045BA-9AC9-4435-A9A0-D822685BA71C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59D9C70D-B7C8-466D-B87C-22D855EF72C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0F9045BA-9AC9-4435-A9A0-D822685BA71C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1">
                <a:lumMod val="45000"/>
                <a:lumOff val="55000"/>
              </a:schemeClr>
            </a:gs>
            <a:gs pos="100000">
              <a:schemeClr val="accent5">
                <a:lumMod val="9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1">
                <a:lumMod val="45000"/>
                <a:lumOff val="55000"/>
              </a:schemeClr>
            </a:gs>
            <a:gs pos="100000">
              <a:schemeClr val="accent5">
                <a:lumMod val="9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59D9C70D-B7C8-466D-B87C-22D855EF72C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0F9045BA-9AC9-4435-A9A0-D822685BA71C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microsoft.com/office/2007/relationships/media" Target="file:///D:\My%20Documents\02&#33268;&#29233;&#20029;&#19997;.mp3" TargetMode="External"/><Relationship Id="rId1" Type="http://schemas.openxmlformats.org/officeDocument/2006/relationships/audio" Target="file:///D:\My%20Documents\02&#33268;&#29233;&#20029;&#19997;.mp3" TargetMode="Externa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wmf"/><Relationship Id="rId8" Type="http://schemas.openxmlformats.org/officeDocument/2006/relationships/oleObject" Target="../embeddings/oleObject26.bin"/><Relationship Id="rId7" Type="http://schemas.openxmlformats.org/officeDocument/2006/relationships/image" Target="../media/image29.wmf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4.bin"/><Relationship Id="rId3" Type="http://schemas.openxmlformats.org/officeDocument/2006/relationships/image" Target="../media/image27.wmf"/><Relationship Id="rId2" Type="http://schemas.openxmlformats.org/officeDocument/2006/relationships/oleObject" Target="../embeddings/oleObject23.bin"/><Relationship Id="rId15" Type="http://schemas.openxmlformats.org/officeDocument/2006/relationships/vmlDrawing" Target="../drawings/vmlDrawing9.vml"/><Relationship Id="rId14" Type="http://schemas.openxmlformats.org/officeDocument/2006/relationships/slideLayout" Target="../slideLayouts/slideLayout4.xml"/><Relationship Id="rId13" Type="http://schemas.openxmlformats.org/officeDocument/2006/relationships/image" Target="../media/image32.wmf"/><Relationship Id="rId12" Type="http://schemas.openxmlformats.org/officeDocument/2006/relationships/oleObject" Target="../embeddings/oleObject28.bin"/><Relationship Id="rId11" Type="http://schemas.openxmlformats.org/officeDocument/2006/relationships/image" Target="../media/image31.wmf"/><Relationship Id="rId10" Type="http://schemas.openxmlformats.org/officeDocument/2006/relationships/oleObject" Target="../embeddings/oleObject27.bin"/><Relationship Id="rId1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3.bin"/><Relationship Id="rId8" Type="http://schemas.openxmlformats.org/officeDocument/2006/relationships/image" Target="../media/image36.wmf"/><Relationship Id="rId7" Type="http://schemas.openxmlformats.org/officeDocument/2006/relationships/oleObject" Target="../embeddings/oleObject32.bin"/><Relationship Id="rId6" Type="http://schemas.openxmlformats.org/officeDocument/2006/relationships/image" Target="../media/image35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4.wmf"/><Relationship Id="rId3" Type="http://schemas.openxmlformats.org/officeDocument/2006/relationships/oleObject" Target="../embeddings/oleObject30.bin"/><Relationship Id="rId21" Type="http://schemas.openxmlformats.org/officeDocument/2006/relationships/vmlDrawing" Target="../drawings/vmlDrawing10.vml"/><Relationship Id="rId20" Type="http://schemas.openxmlformats.org/officeDocument/2006/relationships/slideLayout" Target="../slideLayouts/slideLayout15.xml"/><Relationship Id="rId2" Type="http://schemas.openxmlformats.org/officeDocument/2006/relationships/image" Target="../media/image33.wmf"/><Relationship Id="rId19" Type="http://schemas.openxmlformats.org/officeDocument/2006/relationships/audio" Target="../media/audio5.wav"/><Relationship Id="rId18" Type="http://schemas.openxmlformats.org/officeDocument/2006/relationships/image" Target="../media/image41.wmf"/><Relationship Id="rId17" Type="http://schemas.openxmlformats.org/officeDocument/2006/relationships/oleObject" Target="../embeddings/oleObject37.bin"/><Relationship Id="rId16" Type="http://schemas.openxmlformats.org/officeDocument/2006/relationships/image" Target="../media/image40.wmf"/><Relationship Id="rId15" Type="http://schemas.openxmlformats.org/officeDocument/2006/relationships/oleObject" Target="../embeddings/oleObject36.bin"/><Relationship Id="rId14" Type="http://schemas.openxmlformats.org/officeDocument/2006/relationships/image" Target="../media/image39.wmf"/><Relationship Id="rId13" Type="http://schemas.openxmlformats.org/officeDocument/2006/relationships/oleObject" Target="../embeddings/oleObject35.bin"/><Relationship Id="rId12" Type="http://schemas.openxmlformats.org/officeDocument/2006/relationships/image" Target="../media/image38.wmf"/><Relationship Id="rId11" Type="http://schemas.openxmlformats.org/officeDocument/2006/relationships/oleObject" Target="../embeddings/oleObject34.bin"/><Relationship Id="rId10" Type="http://schemas.openxmlformats.org/officeDocument/2006/relationships/image" Target="../media/image37.wmf"/><Relationship Id="rId1" Type="http://schemas.openxmlformats.org/officeDocument/2006/relationships/oleObject" Target="../embeddings/oleObject2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5.wav"/><Relationship Id="rId1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3.wmf"/><Relationship Id="rId1" Type="http://schemas.openxmlformats.org/officeDocument/2006/relationships/oleObject" Target="../embeddings/oleObject38.bin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3" Type="http://schemas.openxmlformats.org/officeDocument/2006/relationships/audio" Target="../media/audio1.wav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wmf"/><Relationship Id="rId8" Type="http://schemas.openxmlformats.org/officeDocument/2006/relationships/oleObject" Target="../embeddings/oleObject7.bin"/><Relationship Id="rId7" Type="http://schemas.openxmlformats.org/officeDocument/2006/relationships/image" Target="../media/image9.wmf"/><Relationship Id="rId6" Type="http://schemas.openxmlformats.org/officeDocument/2006/relationships/oleObject" Target="../embeddings/oleObject6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5.bin"/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2" Type="http://schemas.openxmlformats.org/officeDocument/2006/relationships/vmlDrawing" Target="../drawings/vmlDrawing3.vml"/><Relationship Id="rId11" Type="http://schemas.openxmlformats.org/officeDocument/2006/relationships/slideLayout" Target="../slideLayouts/slideLayout7.xml"/><Relationship Id="rId10" Type="http://schemas.openxmlformats.org/officeDocument/2006/relationships/audio" Target="../media/audio2.wav"/><Relationship Id="rId1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4.vml"/><Relationship Id="rId8" Type="http://schemas.openxmlformats.org/officeDocument/2006/relationships/slideLayout" Target="../slideLayouts/slideLayout13.xml"/><Relationship Id="rId7" Type="http://schemas.openxmlformats.org/officeDocument/2006/relationships/audio" Target="../media/audio1.wav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wmf"/><Relationship Id="rId3" Type="http://schemas.openxmlformats.org/officeDocument/2006/relationships/oleObject" Target="../embeddings/oleObject9.bin"/><Relationship Id="rId2" Type="http://schemas.openxmlformats.org/officeDocument/2006/relationships/image" Target="../media/image11.wmf"/><Relationship Id="rId1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5.vml"/><Relationship Id="rId8" Type="http://schemas.openxmlformats.org/officeDocument/2006/relationships/slideLayout" Target="../slideLayouts/slideLayout4.xml"/><Relationship Id="rId7" Type="http://schemas.openxmlformats.org/officeDocument/2006/relationships/audio" Target="../media/audio3.wav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5.wmf"/><Relationship Id="rId3" Type="http://schemas.openxmlformats.org/officeDocument/2006/relationships/oleObject" Target="../embeddings/oleObject12.bin"/><Relationship Id="rId2" Type="http://schemas.openxmlformats.org/officeDocument/2006/relationships/image" Target="../media/image14.wmf"/><Relationship Id="rId1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6.vml"/><Relationship Id="rId8" Type="http://schemas.openxmlformats.org/officeDocument/2006/relationships/slideLayout" Target="../slideLayouts/slideLayout14.xml"/><Relationship Id="rId7" Type="http://schemas.openxmlformats.org/officeDocument/2006/relationships/audio" Target="../media/audio1.wav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8.png"/><Relationship Id="rId3" Type="http://schemas.openxmlformats.org/officeDocument/2006/relationships/image" Target="../media/image17.wmf"/><Relationship Id="rId2" Type="http://schemas.openxmlformats.org/officeDocument/2006/relationships/oleObject" Target="../embeddings/oleObject15.bin"/><Relationship Id="rId1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audio" Target="../media/audio4.wav"/><Relationship Id="rId8" Type="http://schemas.openxmlformats.org/officeDocument/2006/relationships/audio" Target="../media/audio3.wav"/><Relationship Id="rId7" Type="http://schemas.openxmlformats.org/officeDocument/2006/relationships/image" Target="../media/image23.wmf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2.png"/><Relationship Id="rId4" Type="http://schemas.openxmlformats.org/officeDocument/2006/relationships/image" Target="../media/image21.wmf"/><Relationship Id="rId3" Type="http://schemas.openxmlformats.org/officeDocument/2006/relationships/oleObject" Target="../embeddings/oleObject18.bin"/><Relationship Id="rId2" Type="http://schemas.openxmlformats.org/officeDocument/2006/relationships/image" Target="../media/image20.wmf"/><Relationship Id="rId11" Type="http://schemas.openxmlformats.org/officeDocument/2006/relationships/vmlDrawing" Target="../drawings/vmlDrawing7.vml"/><Relationship Id="rId10" Type="http://schemas.openxmlformats.org/officeDocument/2006/relationships/slideLayout" Target="../slideLayouts/slideLayout4.xml"/><Relationship Id="rId1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8.vml"/><Relationship Id="rId7" Type="http://schemas.openxmlformats.org/officeDocument/2006/relationships/slideLayout" Target="../slideLayouts/slideLayout15.x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5.wmf"/><Relationship Id="rId3" Type="http://schemas.openxmlformats.org/officeDocument/2006/relationships/oleObject" Target="../embeddings/oleObject20.bin"/><Relationship Id="rId2" Type="http://schemas.openxmlformats.org/officeDocument/2006/relationships/image" Target="C:/Users/Administrator/Desktop/P39A.TIF" TargetMode="External"/><Relationship Id="rId1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矩形 111620"/>
          <p:cNvSpPr/>
          <p:nvPr/>
        </p:nvSpPr>
        <p:spPr>
          <a:xfrm>
            <a:off x="1476375" y="404813"/>
            <a:ext cx="6192838" cy="1162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miter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0000FF"/>
                    </a:gs>
                  </a:gsLst>
                  <a:lin ang="540000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二次函数与一元二次方程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miter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FF0000"/>
                  </a:gs>
                  <a:gs pos="100000">
                    <a:srgbClr val="0000FF"/>
                  </a:gs>
                </a:gsLst>
                <a:lin ang="540000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11623" name="02致爱丽丝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850" y="620713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85" fill="hold"/>
                                        <p:tgtEl>
                                          <p:spTgt spid="1116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162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2709" name="组合 72708"/>
          <p:cNvGrpSpPr/>
          <p:nvPr/>
        </p:nvGrpSpPr>
        <p:grpSpPr>
          <a:xfrm flipH="1">
            <a:off x="323850" y="333375"/>
            <a:ext cx="3240088" cy="981075"/>
            <a:chOff x="748" y="0"/>
            <a:chExt cx="2041" cy="618"/>
          </a:xfrm>
        </p:grpSpPr>
        <p:sp>
          <p:nvSpPr>
            <p:cNvPr id="13314" name="云形标注 72709"/>
            <p:cNvSpPr/>
            <p:nvPr/>
          </p:nvSpPr>
          <p:spPr>
            <a:xfrm flipH="1">
              <a:off x="748" y="0"/>
              <a:ext cx="2041" cy="618"/>
            </a:xfrm>
            <a:prstGeom prst="cloudCallout">
              <a:avLst>
                <a:gd name="adj1" fmla="val -43750"/>
                <a:gd name="adj2" fmla="val 7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5400000" scaled="1"/>
              <a:tileRect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pPr algn="ctr"/>
              <a:endParaRPr lang="zh-CN" dirty="0">
                <a:latin typeface="Garamond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315" name="文本框 72710"/>
            <p:cNvSpPr txBox="1"/>
            <p:nvPr/>
          </p:nvSpPr>
          <p:spPr>
            <a:xfrm>
              <a:off x="1066" y="119"/>
              <a:ext cx="1224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200" b="1" dirty="0">
                  <a:latin typeface="Garamond" pitchFamily="18" charset="0"/>
                  <a:ea typeface="楷体_GB2312" pitchFamily="49" charset="-122"/>
                </a:rPr>
                <a:t>能力提升</a:t>
              </a:r>
              <a:endParaRPr lang="zh-CN" altLang="en-US" sz="3200" b="1" dirty="0">
                <a:latin typeface="Garamond" pitchFamily="18" charset="0"/>
                <a:ea typeface="楷体_GB2312" pitchFamily="49" charset="-122"/>
              </a:endParaRPr>
            </a:p>
          </p:txBody>
        </p:sp>
      </p:grpSp>
      <p:graphicFrame>
        <p:nvGraphicFramePr>
          <p:cNvPr id="13316" name="内容占位符 72746"/>
          <p:cNvGraphicFramePr>
            <a:graphicFrameLocks noGrp="1"/>
          </p:cNvGraphicFramePr>
          <p:nvPr>
            <p:ph sz="half" idx="2"/>
          </p:nvPr>
        </p:nvGraphicFramePr>
        <p:xfrm>
          <a:off x="6667500" y="3862388"/>
          <a:ext cx="0" cy="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1" imgW="0" imgH="0" progId="Equation.DSMT4">
                  <p:embed/>
                </p:oleObj>
              </mc:Choice>
              <mc:Fallback>
                <p:oleObj name="" r:id="rId1" imgW="0" imgH="0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/>
                      <a:stretch>
                        <a:fillRect/>
                      </a:stretch>
                    </p:blipFill>
                    <p:spPr>
                      <a:xfrm>
                        <a:off x="6667500" y="3862388"/>
                        <a:ext cx="0" cy="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15" name="文本框 72714"/>
          <p:cNvSpPr txBox="1"/>
          <p:nvPr/>
        </p:nvSpPr>
        <p:spPr>
          <a:xfrm>
            <a:off x="2771775" y="2708275"/>
            <a:ext cx="6051550" cy="21955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证明：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∵△</a:t>
            </a: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</a:t>
            </a:r>
            <a:endParaRPr lang="en-US" altLang="zh-CN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     =</a:t>
            </a:r>
            <a:endParaRPr lang="en-US" altLang="zh-CN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     =</a:t>
            </a:r>
            <a:endParaRPr lang="en-US" altLang="zh-CN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又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∵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不论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m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为何值，</a:t>
            </a:r>
            <a:endParaRPr lang="zh-CN" altLang="en-US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∴                     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＞</a:t>
            </a: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24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∴△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＞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∴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无论 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取何值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抛物线总与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轴有两个交点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en-US" altLang="zh-CN" sz="24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72718" name="对象 72717"/>
          <p:cNvGraphicFramePr/>
          <p:nvPr/>
        </p:nvGraphicFramePr>
        <p:xfrm>
          <a:off x="4427538" y="2781300"/>
          <a:ext cx="1912937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2" imgW="1105535" imgH="228600" progId="Equation.DSMT4">
                  <p:embed/>
                </p:oleObj>
              </mc:Choice>
              <mc:Fallback>
                <p:oleObj name="" r:id="rId2" imgW="1105535" imgH="228600" progId="Equation.DSMT4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27538" y="2781300"/>
                        <a:ext cx="1912937" cy="396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21" name="对象 72720"/>
          <p:cNvGraphicFramePr/>
          <p:nvPr/>
        </p:nvGraphicFramePr>
        <p:xfrm>
          <a:off x="4427538" y="3003550"/>
          <a:ext cx="1296987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4" imgW="748665" imgH="203200" progId="Equation.DSMT4">
                  <p:embed/>
                </p:oleObj>
              </mc:Choice>
              <mc:Fallback>
                <p:oleObj name="" r:id="rId4" imgW="748665" imgH="203200" progId="Equation.DSMT4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27538" y="3003550"/>
                        <a:ext cx="1296987" cy="354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22" name="对象 72721"/>
          <p:cNvGraphicFramePr/>
          <p:nvPr/>
        </p:nvGraphicFramePr>
        <p:xfrm>
          <a:off x="4427538" y="3357563"/>
          <a:ext cx="1296987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6" imgW="749935" imgH="228600" progId="Equation.DSMT4">
                  <p:embed/>
                </p:oleObj>
              </mc:Choice>
              <mc:Fallback>
                <p:oleObj name="" r:id="rId6" imgW="749935" imgH="228600" progId="Equation.DSMT4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27538" y="3357563"/>
                        <a:ext cx="1296987" cy="3984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24" name="对象 72723"/>
          <p:cNvGraphicFramePr/>
          <p:nvPr/>
        </p:nvGraphicFramePr>
        <p:xfrm>
          <a:off x="4787900" y="3644900"/>
          <a:ext cx="1319213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8" imgW="762000" imgH="228600" progId="Equation.DSMT4">
                  <p:embed/>
                </p:oleObj>
              </mc:Choice>
              <mc:Fallback>
                <p:oleObj name="" r:id="rId8" imgW="762000" imgH="228600" progId="Equation.DSMT4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87900" y="3644900"/>
                        <a:ext cx="1319213" cy="3984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25" name="对象 72724"/>
          <p:cNvGraphicFramePr/>
          <p:nvPr/>
        </p:nvGraphicFramePr>
        <p:xfrm>
          <a:off x="3203575" y="3860800"/>
          <a:ext cx="1296988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" r:id="rId10" imgW="749935" imgH="228600" progId="Equation.DSMT4">
                  <p:embed/>
                </p:oleObj>
              </mc:Choice>
              <mc:Fallback>
                <p:oleObj name="" r:id="rId10" imgW="749935" imgH="228600" progId="Equation.DSMT4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203575" y="3860800"/>
                        <a:ext cx="1296988" cy="3984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3" name="内容占位符 72755"/>
          <p:cNvGraphicFramePr>
            <a:graphicFrameLocks noGrp="1"/>
          </p:cNvGraphicFramePr>
          <p:nvPr>
            <p:ph sz="half" idx="1"/>
          </p:nvPr>
        </p:nvGraphicFramePr>
        <p:xfrm>
          <a:off x="1116013" y="1341438"/>
          <a:ext cx="7127875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12" imgW="3238500" imgH="457200" progId="Equation.DSMT4">
                  <p:embed/>
                </p:oleObj>
              </mc:Choice>
              <mc:Fallback>
                <p:oleObj name="" r:id="rId12" imgW="3238500" imgH="457200" progId="Equation.DSMT4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16013" y="1341438"/>
                        <a:ext cx="7127875" cy="1003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2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2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4756" name="矩形 74755"/>
          <p:cNvSpPr/>
          <p:nvPr/>
        </p:nvSpPr>
        <p:spPr>
          <a:xfrm>
            <a:off x="1042988" y="1341438"/>
            <a:ext cx="7200900" cy="191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4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已知二次函数               的图像与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轴有两个不同的交点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en-US" altLang="zh-CN" sz="24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） 求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k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的取值范围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） 当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k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为何值时，这两个交点横坐标的平方和等于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</a:rPr>
              <a:t>50.</a:t>
            </a:r>
            <a:endParaRPr lang="en-US" altLang="zh-CN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38" name="标题 74763"/>
          <p:cNvSpPr>
            <a:spLocks noGrp="1"/>
          </p:cNvSpPr>
          <p:nvPr>
            <p:ph type="title" sz="quarter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anchor="ctr"/>
          <a:p>
            <a:r>
              <a:rPr lang="en-US" altLang="zh-CN" dirty="0"/>
              <a:t> </a:t>
            </a:r>
            <a:endParaRPr lang="en-US" altLang="zh-CN" dirty="0"/>
          </a:p>
        </p:txBody>
      </p:sp>
      <p:graphicFrame>
        <p:nvGraphicFramePr>
          <p:cNvPr id="74771" name="内容占位符 74770"/>
          <p:cNvGraphicFramePr>
            <a:graphicFrameLocks noGrp="1"/>
          </p:cNvGraphicFramePr>
          <p:nvPr>
            <p:ph sz="quarter" idx="3"/>
          </p:nvPr>
        </p:nvGraphicFramePr>
        <p:xfrm>
          <a:off x="5219700" y="3078163"/>
          <a:ext cx="2376488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" r:id="rId1" imgW="1497965" imgH="393700" progId="Equation.DSMT4">
                  <p:embed/>
                </p:oleObj>
              </mc:Choice>
              <mc:Fallback>
                <p:oleObj name="" r:id="rId1" imgW="1497965" imgH="393700" progId="Equation.DSMT4">
                  <p:embed/>
                  <p:pic>
                    <p:nvPicPr>
                      <p:cNvPr id="0" name="图片 310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219700" y="3078163"/>
                        <a:ext cx="2376488" cy="6238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4759" name="组合 74758"/>
          <p:cNvGrpSpPr/>
          <p:nvPr/>
        </p:nvGrpSpPr>
        <p:grpSpPr>
          <a:xfrm flipH="1">
            <a:off x="395288" y="476250"/>
            <a:ext cx="3240087" cy="981075"/>
            <a:chOff x="748" y="0"/>
            <a:chExt cx="2041" cy="618"/>
          </a:xfrm>
        </p:grpSpPr>
        <p:sp>
          <p:nvSpPr>
            <p:cNvPr id="14341" name="云形标注 74759"/>
            <p:cNvSpPr/>
            <p:nvPr/>
          </p:nvSpPr>
          <p:spPr>
            <a:xfrm flipH="1">
              <a:off x="748" y="0"/>
              <a:ext cx="2041" cy="618"/>
            </a:xfrm>
            <a:prstGeom prst="cloudCallout">
              <a:avLst>
                <a:gd name="adj1" fmla="val -43750"/>
                <a:gd name="adj2" fmla="val 7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5400000" scaled="1"/>
              <a:tileRect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pPr algn="ctr"/>
              <a:endParaRPr lang="zh-CN" dirty="0">
                <a:latin typeface="Garamond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342" name="文本框 74760"/>
            <p:cNvSpPr txBox="1"/>
            <p:nvPr/>
          </p:nvSpPr>
          <p:spPr>
            <a:xfrm>
              <a:off x="1066" y="119"/>
              <a:ext cx="1224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200" b="1" dirty="0">
                  <a:latin typeface="Garamond" pitchFamily="18" charset="0"/>
                  <a:ea typeface="楷体_GB2312" pitchFamily="49" charset="-122"/>
                </a:rPr>
                <a:t>能力提升</a:t>
              </a:r>
              <a:endParaRPr lang="zh-CN" altLang="en-US" sz="3200" b="1" dirty="0">
                <a:latin typeface="Garamond" pitchFamily="18" charset="0"/>
                <a:ea typeface="楷体_GB2312" pitchFamily="49" charset="-122"/>
              </a:endParaRPr>
            </a:p>
          </p:txBody>
        </p:sp>
      </p:grpSp>
      <p:sp>
        <p:nvSpPr>
          <p:cNvPr id="74762" name="文本框 74761"/>
          <p:cNvSpPr txBox="1"/>
          <p:nvPr/>
        </p:nvSpPr>
        <p:spPr>
          <a:xfrm>
            <a:off x="1331913" y="3573463"/>
            <a:ext cx="2663825" cy="1671637"/>
          </a:xfrm>
          <a:prstGeom prst="rect">
            <a:avLst/>
          </a:prstGeom>
          <a:noFill/>
          <a:ln w="25400" cap="flat" cmpd="thickThin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解：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△</a:t>
            </a: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                            </a:t>
            </a:r>
            <a:endParaRPr lang="en-US" altLang="zh-CN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∵                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＞</a:t>
            </a: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∴k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的取值为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74766" name="对象 74765"/>
          <p:cNvGraphicFramePr/>
          <p:nvPr/>
        </p:nvGraphicFramePr>
        <p:xfrm>
          <a:off x="2484438" y="3716338"/>
          <a:ext cx="849312" cy="26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" r:id="rId3" imgW="558165" imgH="177800" progId="Equation.DSMT4">
                  <p:embed/>
                </p:oleObj>
              </mc:Choice>
              <mc:Fallback>
                <p:oleObj name="" r:id="rId3" imgW="558165" imgH="177800" progId="Equation.DSMT4">
                  <p:embed/>
                  <p:pic>
                    <p:nvPicPr>
                      <p:cNvPr id="0" name="图片 310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84438" y="3716338"/>
                        <a:ext cx="849312" cy="269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70" name="文本框 74769"/>
          <p:cNvSpPr txBox="1"/>
          <p:nvPr/>
        </p:nvSpPr>
        <p:spPr>
          <a:xfrm>
            <a:off x="4572000" y="3068638"/>
            <a:ext cx="3816350" cy="2763837"/>
          </a:xfrm>
          <a:prstGeom prst="rect">
            <a:avLst/>
          </a:prstGeom>
          <a:noFill/>
          <a:ln w="22225" cap="flat" cmpd="thickThin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解：</a:t>
            </a:r>
            <a:endParaRPr lang="zh-CN" altLang="en-US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解之得：</a:t>
            </a:r>
            <a:endParaRPr lang="zh-CN" altLang="en-US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k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的取值为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∴k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的值为</a:t>
            </a: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±1.</a:t>
            </a:r>
            <a:endParaRPr lang="en-US" altLang="zh-CN" sz="24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74773" name="对象 74772"/>
          <p:cNvGraphicFramePr/>
          <p:nvPr/>
        </p:nvGraphicFramePr>
        <p:xfrm>
          <a:off x="5219700" y="3716338"/>
          <a:ext cx="2935288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5" imgW="2120265" imgH="241300" progId="Equation.DSMT4">
                  <p:embed/>
                </p:oleObj>
              </mc:Choice>
              <mc:Fallback>
                <p:oleObj name="" r:id="rId5" imgW="2120265" imgH="241300" progId="Equation.DSMT4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19700" y="3716338"/>
                        <a:ext cx="2935288" cy="333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74" name="对象 74773"/>
          <p:cNvGraphicFramePr/>
          <p:nvPr/>
        </p:nvGraphicFramePr>
        <p:xfrm>
          <a:off x="5292725" y="4005263"/>
          <a:ext cx="1790700" cy="54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" r:id="rId7" imgW="1295400" imgH="393700" progId="Equation.DSMT4">
                  <p:embed/>
                </p:oleObj>
              </mc:Choice>
              <mc:Fallback>
                <p:oleObj name="" r:id="rId7" imgW="1295400" imgH="393700" progId="Equation.DSMT4">
                  <p:embed/>
                  <p:pic>
                    <p:nvPicPr>
                      <p:cNvPr id="0" name="图片 310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92725" y="4005263"/>
                        <a:ext cx="1790700" cy="5445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77" name="对象 74776"/>
          <p:cNvGraphicFramePr/>
          <p:nvPr/>
        </p:nvGraphicFramePr>
        <p:xfrm>
          <a:off x="1692275" y="4005263"/>
          <a:ext cx="849313" cy="26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" r:id="rId9" imgW="558165" imgH="177800" progId="Equation.DSMT4">
                  <p:embed/>
                </p:oleObj>
              </mc:Choice>
              <mc:Fallback>
                <p:oleObj name="" r:id="rId9" imgW="558165" imgH="177800" progId="Equation.DSMT4">
                  <p:embed/>
                  <p:pic>
                    <p:nvPicPr>
                      <p:cNvPr id="0" name="图片 310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92275" y="4005263"/>
                        <a:ext cx="849313" cy="269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78" name="内容占位符 74777"/>
          <p:cNvGraphicFramePr>
            <a:graphicFrameLocks noGrp="1"/>
          </p:cNvGraphicFramePr>
          <p:nvPr>
            <p:ph sz="quarter" idx="4"/>
          </p:nvPr>
        </p:nvGraphicFramePr>
        <p:xfrm>
          <a:off x="2667000" y="4371975"/>
          <a:ext cx="89693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" r:id="rId11" imgW="495300" imgH="393700" progId="Equation.DSMT4">
                  <p:embed/>
                </p:oleObj>
              </mc:Choice>
              <mc:Fallback>
                <p:oleObj name="" r:id="rId11" imgW="495300" imgH="393700" progId="Equation.DSMT4">
                  <p:embed/>
                  <p:pic>
                    <p:nvPicPr>
                      <p:cNvPr id="0" name="图片 310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667000" y="4371975"/>
                        <a:ext cx="896938" cy="7127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80" name="对象 74779"/>
          <p:cNvGraphicFramePr/>
          <p:nvPr/>
        </p:nvGraphicFramePr>
        <p:xfrm>
          <a:off x="3995738" y="1341438"/>
          <a:ext cx="2089150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13" imgW="990600" imgH="228600" progId="Equation.DSMT4">
                  <p:embed/>
                </p:oleObj>
              </mc:Choice>
              <mc:Fallback>
                <p:oleObj name="" r:id="rId13" imgW="990600" imgH="228600" progId="Equation.DSMT4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995738" y="1341438"/>
                        <a:ext cx="2089150" cy="4810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81" name="对象 74780"/>
          <p:cNvGraphicFramePr/>
          <p:nvPr/>
        </p:nvGraphicFramePr>
        <p:xfrm>
          <a:off x="5865813" y="4695825"/>
          <a:ext cx="650875" cy="24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" r:id="rId15" imgW="469265" imgH="177800" progId="Equation.DSMT4">
                  <p:embed/>
                </p:oleObj>
              </mc:Choice>
              <mc:Fallback>
                <p:oleObj name="" r:id="rId15" imgW="469265" imgH="177800" progId="Equation.DSMT4">
                  <p:embed/>
                  <p:pic>
                    <p:nvPicPr>
                      <p:cNvPr id="0" name="图片 3110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865813" y="4695825"/>
                        <a:ext cx="650875" cy="246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82" name="对象 74781"/>
          <p:cNvGraphicFramePr/>
          <p:nvPr/>
        </p:nvGraphicFramePr>
        <p:xfrm>
          <a:off x="5762625" y="5021263"/>
          <a:ext cx="896938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" r:id="rId17" imgW="495300" imgH="393700" progId="Equation.DSMT4">
                  <p:embed/>
                </p:oleObj>
              </mc:Choice>
              <mc:Fallback>
                <p:oleObj name="" r:id="rId17" imgW="495300" imgH="393700" progId="Equation.DSMT4">
                  <p:embed/>
                  <p:pic>
                    <p:nvPicPr>
                      <p:cNvPr id="0" name="图片 3111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762625" y="5021263"/>
                        <a:ext cx="896938" cy="7127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4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74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74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74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74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74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74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74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/>
      <p:bldP spid="74762" grpId="0" animBg="1"/>
      <p:bldP spid="7477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898" name="标题 80897"/>
          <p:cNvSpPr>
            <a:spLocks noGrp="1"/>
          </p:cNvSpPr>
          <p:nvPr>
            <p:ph type="title"/>
          </p:nvPr>
        </p:nvSpPr>
        <p:spPr>
          <a:xfrm>
            <a:off x="457200" y="-90487"/>
            <a:ext cx="2530475" cy="114300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r>
              <a:rPr lang="zh-CN" altLang="en-US" b="1" dirty="0">
                <a:solidFill>
                  <a:srgbClr val="FF3300"/>
                </a:solidFill>
              </a:rPr>
              <a:t>要点小结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sp>
        <p:nvSpPr>
          <p:cNvPr id="80899" name="文本框 80898"/>
          <p:cNvSpPr txBox="1"/>
          <p:nvPr/>
        </p:nvSpPr>
        <p:spPr>
          <a:xfrm>
            <a:off x="539750" y="1373188"/>
            <a:ext cx="8208963" cy="27701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3200" dirty="0">
                <a:latin typeface="华文中宋" pitchFamily="2" charset="-122"/>
                <a:ea typeface="华文中宋" pitchFamily="2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一般地，关于</a:t>
            </a:r>
            <a:r>
              <a:rPr lang="en-US" altLang="zh-CN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x</a:t>
            </a:r>
            <a:r>
              <a:rPr lang="zh-CN" altLang="en-US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的一元二次方程</a:t>
            </a:r>
            <a:r>
              <a:rPr lang="en-US" altLang="zh-CN" sz="24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ax</a:t>
            </a:r>
            <a:r>
              <a:rPr lang="en-US" altLang="zh-CN" sz="2400" b="1" baseline="3000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en-US" altLang="zh-CN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+bx+c=0(a≠0)</a:t>
            </a:r>
            <a:r>
              <a:rPr lang="zh-CN" altLang="en-US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的根就是二次函数</a:t>
            </a:r>
            <a:r>
              <a:rPr lang="en-US" altLang="zh-CN" sz="24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y=ax</a:t>
            </a:r>
            <a:r>
              <a:rPr lang="en-US" altLang="zh-CN" sz="2400" b="1" baseline="3000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en-US" altLang="zh-CN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+bx+c(a≠0)</a:t>
            </a:r>
            <a:r>
              <a:rPr lang="zh-CN" altLang="en-US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的值为</a:t>
            </a:r>
            <a:r>
              <a:rPr lang="en-US" altLang="zh-CN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0</a:t>
            </a:r>
            <a:r>
              <a:rPr lang="zh-CN" altLang="en-US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时自变量</a:t>
            </a:r>
            <a:r>
              <a:rPr lang="en-US" altLang="zh-CN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x</a:t>
            </a:r>
            <a:r>
              <a:rPr lang="zh-CN" altLang="en-US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的值，也就是函数</a:t>
            </a:r>
            <a:r>
              <a:rPr lang="en-US" altLang="zh-CN" sz="24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y=ax</a:t>
            </a:r>
            <a:r>
              <a:rPr lang="en-US" altLang="zh-CN" sz="2400" b="1" baseline="3000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en-US" altLang="zh-CN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+bx+c</a:t>
            </a:r>
            <a:r>
              <a:rPr lang="zh-CN" altLang="en-US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的图象与</a:t>
            </a:r>
            <a:r>
              <a:rPr lang="en-US" altLang="zh-CN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x</a:t>
            </a:r>
            <a:r>
              <a:rPr lang="zh-CN" altLang="en-US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轴交点的横坐标。</a:t>
            </a:r>
            <a:endParaRPr lang="zh-CN" altLang="en-US" sz="2400" b="1" dirty="0">
              <a:solidFill>
                <a:srgbClr val="0000FF"/>
              </a:solidFill>
              <a:latin typeface="华文中宋" pitchFamily="2" charset="-122"/>
              <a:ea typeface="华文中宋" pitchFamily="2" charset="-122"/>
            </a:endParaRPr>
          </a:p>
          <a:p>
            <a:pPr eaLnBrk="0" hangingPunct="0"/>
            <a:r>
              <a:rPr lang="zh-CN" altLang="en-US" sz="2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可由一元二次方程的根的判别式来判定二次函数图象与</a:t>
            </a:r>
            <a:r>
              <a:rPr lang="en-US" altLang="zh-CN" sz="2400" b="1" dirty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轴的交点的情况，由根与系数的关系来解决相关问题。</a:t>
            </a:r>
            <a:endParaRPr lang="zh-CN" altLang="en-US" sz="2400" b="1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  <a:p>
            <a:pPr eaLnBrk="0" hangingPunct="0"/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4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在函数问题中，往往需要解方程：反过来也可以利用函数图象解方程。</a:t>
            </a:r>
            <a:endParaRPr lang="zh-CN" altLang="en-US" sz="2400" b="1" dirty="0">
              <a:solidFill>
                <a:srgbClr val="008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0900" name="图片 808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3800" y="4221163"/>
            <a:ext cx="3675063" cy="1577975"/>
          </a:xfrm>
          <a:prstGeom prst="rect">
            <a:avLst/>
          </a:prstGeom>
          <a:noFill/>
          <a:ln w="127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8306" name="标题 98305"/>
          <p:cNvSpPr>
            <a:spLocks noGrp="1"/>
          </p:cNvSpPr>
          <p:nvPr>
            <p:ph type="title"/>
          </p:nvPr>
        </p:nvSpPr>
        <p:spPr>
          <a:xfrm>
            <a:off x="457200" y="-26987"/>
            <a:ext cx="2459038" cy="1012825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r>
              <a:rPr lang="zh-CN" altLang="en-US" dirty="0">
                <a:solidFill>
                  <a:srgbClr val="FF0000"/>
                </a:solidFill>
                <a:ea typeface="黑体" panose="02010609060101010101" pitchFamily="2" charset="-122"/>
              </a:rPr>
              <a:t>课后练习</a:t>
            </a:r>
            <a:endParaRPr lang="zh-CN" altLang="en-US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graphicFrame>
        <p:nvGraphicFramePr>
          <p:cNvPr id="98308" name="内容占位符 98307"/>
          <p:cNvGraphicFramePr>
            <a:graphicFrameLocks noGrp="1"/>
          </p:cNvGraphicFramePr>
          <p:nvPr>
            <p:ph idx="1"/>
          </p:nvPr>
        </p:nvGraphicFramePr>
        <p:xfrm>
          <a:off x="684213" y="1357313"/>
          <a:ext cx="76327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" r:id="rId1" imgW="4470400" imgH="1930400" progId="Equation.DSMT4">
                  <p:embed/>
                </p:oleObj>
              </mc:Choice>
              <mc:Fallback>
                <p:oleObj name="" r:id="rId1" imgW="4470400" imgH="1930400" progId="Equation.DSMT4">
                  <p:embed/>
                  <p:pic>
                    <p:nvPicPr>
                      <p:cNvPr id="0" name="图片 311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84213" y="1357313"/>
                        <a:ext cx="7632700" cy="3295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6498" name="标题 106497"/>
          <p:cNvSpPr>
            <a:spLocks noGrp="1"/>
          </p:cNvSpPr>
          <p:nvPr>
            <p:ph type="title"/>
          </p:nvPr>
        </p:nvSpPr>
        <p:spPr>
          <a:xfrm>
            <a:off x="2700338" y="115888"/>
            <a:ext cx="3168650" cy="1012825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r>
              <a:rPr lang="zh-CN" altLang="en-US" b="1" dirty="0">
                <a:solidFill>
                  <a:srgbClr val="CC00FF"/>
                </a:solidFill>
              </a:rPr>
              <a:t>要点回顾</a:t>
            </a:r>
            <a:r>
              <a:rPr lang="zh-CN" altLang="en-US" dirty="0"/>
              <a:t> </a:t>
            </a:r>
            <a:endParaRPr lang="zh-CN" altLang="en-US" dirty="0"/>
          </a:p>
        </p:txBody>
      </p:sp>
      <p:graphicFrame>
        <p:nvGraphicFramePr>
          <p:cNvPr id="106499" name="内容占位符 106498"/>
          <p:cNvGraphicFramePr/>
          <p:nvPr>
            <p:ph sz="half" idx="1"/>
          </p:nvPr>
        </p:nvGraphicFramePr>
        <p:xfrm>
          <a:off x="889000" y="2636838"/>
          <a:ext cx="7570788" cy="4298950"/>
        </p:xfrm>
        <a:graphic>
          <a:graphicData uri="http://schemas.openxmlformats.org/drawingml/2006/table">
            <a:tbl>
              <a:tblPr/>
              <a:tblGrid>
                <a:gridCol w="1954213"/>
                <a:gridCol w="2089150"/>
                <a:gridCol w="1800225"/>
                <a:gridCol w="1727200"/>
              </a:tblGrid>
              <a:tr h="70008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000" b="1">
                          <a:latin typeface="隶书" pitchFamily="49" charset="-122"/>
                        </a:rPr>
                        <a:t>y=ax</a:t>
                      </a:r>
                      <a:r>
                        <a:rPr lang="en-US" altLang="zh-CN" sz="2000" b="1" baseline="30000">
                          <a:latin typeface="隶书" pitchFamily="49" charset="-122"/>
                        </a:rPr>
                        <a:t>2</a:t>
                      </a:r>
                      <a:r>
                        <a:rPr lang="en-US" altLang="zh-CN" sz="2000" b="1" dirty="0">
                          <a:latin typeface="隶书" pitchFamily="49" charset="-122"/>
                        </a:rPr>
                        <a:t>+bx+c</a:t>
                      </a:r>
                      <a:r>
                        <a:rPr lang="zh-CN" altLang="en-US" sz="2000" b="1" dirty="0">
                          <a:latin typeface="隶书" pitchFamily="49" charset="-122"/>
                        </a:rPr>
                        <a:t>的图象和</a:t>
                      </a:r>
                      <a:r>
                        <a:rPr lang="en-US" altLang="zh-CN" sz="2000" b="1" dirty="0">
                          <a:latin typeface="隶书" pitchFamily="49" charset="-122"/>
                        </a:rPr>
                        <a:t>x</a:t>
                      </a:r>
                      <a:r>
                        <a:rPr lang="zh-CN" altLang="en-US" sz="2000" b="1" dirty="0">
                          <a:latin typeface="隶书" pitchFamily="49" charset="-122"/>
                        </a:rPr>
                        <a:t>轴交点</a:t>
                      </a:r>
                      <a:endParaRPr lang="zh-CN" altLang="en-US" sz="2000" b="1">
                        <a:latin typeface="隶书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000" b="1" dirty="0">
                          <a:latin typeface="隶书" pitchFamily="49" charset="-122"/>
                        </a:rPr>
                        <a:t>方程</a:t>
                      </a:r>
                      <a:r>
                        <a:rPr lang="en-US" altLang="zh-CN" sz="2000" b="1">
                          <a:latin typeface="隶书" pitchFamily="49" charset="-122"/>
                        </a:rPr>
                        <a:t>ax</a:t>
                      </a:r>
                      <a:r>
                        <a:rPr lang="en-US" altLang="zh-CN" sz="2000" b="1" baseline="30000">
                          <a:latin typeface="隶书" pitchFamily="49" charset="-122"/>
                        </a:rPr>
                        <a:t>2</a:t>
                      </a:r>
                      <a:r>
                        <a:rPr lang="en-US" altLang="zh-CN" sz="2000" b="1">
                          <a:latin typeface="隶书" pitchFamily="49" charset="-122"/>
                        </a:rPr>
                        <a:t>+bx+c=0</a:t>
                      </a:r>
                      <a:r>
                        <a:rPr lang="zh-CN" altLang="en-US" sz="2000" b="1">
                          <a:latin typeface="隶书" pitchFamily="49" charset="-122"/>
                        </a:rPr>
                        <a:t>的根</a:t>
                      </a:r>
                      <a:endParaRPr lang="zh-CN" altLang="en-US" sz="2000" b="1">
                        <a:latin typeface="隶书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000" b="1">
                          <a:latin typeface="隶书" pitchFamily="49" charset="-122"/>
                        </a:rPr>
                        <a:t>b</a:t>
                      </a:r>
                      <a:r>
                        <a:rPr lang="en-US" altLang="zh-CN" sz="2000" b="1" baseline="30000">
                          <a:latin typeface="隶书" pitchFamily="49" charset="-122"/>
                        </a:rPr>
                        <a:t>2</a:t>
                      </a:r>
                      <a:r>
                        <a:rPr lang="en-US" altLang="zh-CN" sz="2000" b="1">
                          <a:latin typeface="隶书" pitchFamily="49" charset="-122"/>
                        </a:rPr>
                        <a:t>-4ac</a:t>
                      </a:r>
                      <a:endParaRPr lang="zh-CN" altLang="en-US" sz="20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000" b="1" dirty="0"/>
                        <a:t>函数的图象</a:t>
                      </a:r>
                      <a:endParaRPr lang="zh-CN" altLang="en-US" sz="2000" b="1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28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348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6526" name="矩形 106525"/>
          <p:cNvSpPr>
            <a:spLocks noGrp="1"/>
          </p:cNvSpPr>
          <p:nvPr/>
        </p:nvSpPr>
        <p:spPr>
          <a:xfrm>
            <a:off x="827088" y="3644900"/>
            <a:ext cx="2017712" cy="457200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p>
            <a:pPr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有两个交点</a:t>
            </a:r>
            <a:endParaRPr lang="zh-CN" altLang="en-US" sz="2400" b="1">
              <a:solidFill>
                <a:srgbClr val="FF0000"/>
              </a:solidFill>
              <a:latin typeface="隶书" pitchFamily="49" charset="-122"/>
              <a:ea typeface="宋体" panose="02010600030101010101" pitchFamily="2" charset="-122"/>
            </a:endParaRPr>
          </a:p>
        </p:txBody>
      </p:sp>
      <p:sp>
        <p:nvSpPr>
          <p:cNvPr id="106527" name="矩形 106526"/>
          <p:cNvSpPr>
            <a:spLocks noGrp="1"/>
          </p:cNvSpPr>
          <p:nvPr/>
        </p:nvSpPr>
        <p:spPr>
          <a:xfrm>
            <a:off x="2700338" y="3573463"/>
            <a:ext cx="2233612" cy="720725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p>
            <a:pPr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方程有两个不相等的实数根</a:t>
            </a:r>
            <a:endParaRPr lang="zh-CN" altLang="en-US" sz="2000" b="1">
              <a:solidFill>
                <a:srgbClr val="FF0000"/>
              </a:solidFill>
              <a:latin typeface="隶书" pitchFamily="49" charset="-122"/>
              <a:ea typeface="宋体" panose="02010600030101010101" pitchFamily="2" charset="-122"/>
            </a:endParaRPr>
          </a:p>
        </p:txBody>
      </p:sp>
      <p:sp>
        <p:nvSpPr>
          <p:cNvPr id="106528" name="矩形 106527"/>
          <p:cNvSpPr>
            <a:spLocks noGrp="1"/>
          </p:cNvSpPr>
          <p:nvPr/>
        </p:nvSpPr>
        <p:spPr>
          <a:xfrm>
            <a:off x="4860925" y="3500438"/>
            <a:ext cx="2159000" cy="457200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p>
            <a:pPr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zh-CN" sz="2800" b="1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b</a:t>
            </a:r>
            <a:r>
              <a:rPr lang="en-US" altLang="zh-CN" sz="2800" b="1" baseline="30000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2</a:t>
            </a:r>
            <a:r>
              <a:rPr lang="en-US" altLang="zh-CN" sz="2800" b="1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-4ac &gt; 0</a:t>
            </a:r>
            <a:endParaRPr lang="en-US" altLang="zh-CN" sz="2800" b="1">
              <a:solidFill>
                <a:srgbClr val="FF0000"/>
              </a:solidFill>
              <a:latin typeface="隶书" pitchFamily="49" charset="-122"/>
              <a:ea typeface="宋体" panose="02010600030101010101" pitchFamily="2" charset="-122"/>
            </a:endParaRPr>
          </a:p>
        </p:txBody>
      </p:sp>
      <p:sp>
        <p:nvSpPr>
          <p:cNvPr id="106529" name="矩形 106528"/>
          <p:cNvSpPr>
            <a:spLocks noGrp="1"/>
          </p:cNvSpPr>
          <p:nvPr/>
        </p:nvSpPr>
        <p:spPr>
          <a:xfrm>
            <a:off x="825500" y="4652963"/>
            <a:ext cx="2090738" cy="457200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只有一个交点</a:t>
            </a:r>
            <a:endParaRPr lang="zh-CN" altLang="en-US" sz="2400" b="1" dirty="0">
              <a:solidFill>
                <a:srgbClr val="FF0000"/>
              </a:solidFill>
              <a:latin typeface="隶书" pitchFamily="49" charset="-122"/>
              <a:ea typeface="宋体" panose="02010600030101010101" pitchFamily="2" charset="-122"/>
            </a:endParaRPr>
          </a:p>
        </p:txBody>
      </p:sp>
      <p:sp>
        <p:nvSpPr>
          <p:cNvPr id="106530" name="矩形 106529"/>
          <p:cNvSpPr>
            <a:spLocks noGrp="1"/>
          </p:cNvSpPr>
          <p:nvPr/>
        </p:nvSpPr>
        <p:spPr>
          <a:xfrm>
            <a:off x="2771775" y="4581525"/>
            <a:ext cx="2087563" cy="673100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p>
            <a:pPr eaLnBrk="0" hangingPunct="0"/>
            <a:r>
              <a:rPr lang="zh-CN" altLang="en-US" sz="2000" b="1" dirty="0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方程有两个相等的实数根</a:t>
            </a:r>
            <a:endParaRPr lang="zh-CN" altLang="en-US" sz="2000" b="1" dirty="0">
              <a:solidFill>
                <a:srgbClr val="FF0000"/>
              </a:solidFill>
              <a:latin typeface="隶书" pitchFamily="49" charset="-122"/>
              <a:ea typeface="宋体" panose="02010600030101010101" pitchFamily="2" charset="-122"/>
            </a:endParaRPr>
          </a:p>
        </p:txBody>
      </p:sp>
      <p:sp>
        <p:nvSpPr>
          <p:cNvPr id="106531" name="矩形 106530"/>
          <p:cNvSpPr>
            <a:spLocks noGrp="1"/>
          </p:cNvSpPr>
          <p:nvPr/>
        </p:nvSpPr>
        <p:spPr>
          <a:xfrm>
            <a:off x="4821238" y="4581525"/>
            <a:ext cx="1982787" cy="457200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b</a:t>
            </a:r>
            <a:r>
              <a:rPr lang="en-US" altLang="zh-CN" sz="2800" b="1" baseline="30000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2</a:t>
            </a:r>
            <a:r>
              <a:rPr lang="en-US" altLang="zh-CN" sz="2800" b="1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-4ac = 0</a:t>
            </a:r>
            <a:endParaRPr lang="en-US" altLang="zh-CN" sz="2800" b="1">
              <a:solidFill>
                <a:srgbClr val="FF0000"/>
              </a:solidFill>
              <a:latin typeface="隶书" pitchFamily="49" charset="-122"/>
              <a:ea typeface="宋体" panose="02010600030101010101" pitchFamily="2" charset="-122"/>
            </a:endParaRPr>
          </a:p>
        </p:txBody>
      </p:sp>
      <p:sp>
        <p:nvSpPr>
          <p:cNvPr id="106532" name="矩形 106531"/>
          <p:cNvSpPr>
            <a:spLocks noGrp="1"/>
          </p:cNvSpPr>
          <p:nvPr/>
        </p:nvSpPr>
        <p:spPr>
          <a:xfrm>
            <a:off x="971550" y="5734050"/>
            <a:ext cx="1654175" cy="457200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没有交点</a:t>
            </a:r>
            <a:endParaRPr lang="zh-CN" altLang="en-US" sz="2400" b="1" dirty="0">
              <a:solidFill>
                <a:srgbClr val="FF0000"/>
              </a:solidFill>
              <a:latin typeface="隶书" pitchFamily="49" charset="-122"/>
              <a:ea typeface="宋体" panose="02010600030101010101" pitchFamily="2" charset="-122"/>
            </a:endParaRPr>
          </a:p>
        </p:txBody>
      </p:sp>
      <p:sp>
        <p:nvSpPr>
          <p:cNvPr id="106533" name="矩形 106532"/>
          <p:cNvSpPr>
            <a:spLocks noGrp="1"/>
          </p:cNvSpPr>
          <p:nvPr/>
        </p:nvSpPr>
        <p:spPr>
          <a:xfrm>
            <a:off x="2700338" y="5780088"/>
            <a:ext cx="2447925" cy="457200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方程没有实数根</a:t>
            </a:r>
            <a:endParaRPr lang="zh-CN" altLang="en-US" sz="2400" b="1" dirty="0">
              <a:solidFill>
                <a:srgbClr val="FF0000"/>
              </a:solidFill>
              <a:latin typeface="隶书" pitchFamily="49" charset="-122"/>
              <a:ea typeface="宋体" panose="02010600030101010101" pitchFamily="2" charset="-122"/>
            </a:endParaRPr>
          </a:p>
        </p:txBody>
      </p:sp>
      <p:sp>
        <p:nvSpPr>
          <p:cNvPr id="106534" name="矩形 106533"/>
          <p:cNvSpPr>
            <a:spLocks noGrp="1"/>
          </p:cNvSpPr>
          <p:nvPr/>
        </p:nvSpPr>
        <p:spPr>
          <a:xfrm>
            <a:off x="4932363" y="5661025"/>
            <a:ext cx="2055812" cy="457200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b</a:t>
            </a:r>
            <a:r>
              <a:rPr lang="en-US" altLang="zh-CN" sz="2800" b="1" baseline="30000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2</a:t>
            </a:r>
            <a:r>
              <a:rPr lang="en-US" altLang="zh-CN" sz="2800" b="1">
                <a:solidFill>
                  <a:srgbClr val="FF0000"/>
                </a:solidFill>
                <a:latin typeface="隶书" pitchFamily="49" charset="-122"/>
                <a:ea typeface="宋体" panose="02010600030101010101" pitchFamily="2" charset="-122"/>
              </a:rPr>
              <a:t>-4ac &lt; 0</a:t>
            </a:r>
            <a:endParaRPr lang="en-US" altLang="zh-CN" sz="2800" b="1">
              <a:solidFill>
                <a:srgbClr val="FF0000"/>
              </a:solidFill>
              <a:latin typeface="隶书" pitchFamily="49" charset="-122"/>
              <a:ea typeface="宋体" panose="02010600030101010101" pitchFamily="2" charset="-122"/>
            </a:endParaRPr>
          </a:p>
        </p:txBody>
      </p:sp>
      <p:grpSp>
        <p:nvGrpSpPr>
          <p:cNvPr id="106535" name="组合 106534"/>
          <p:cNvGrpSpPr/>
          <p:nvPr/>
        </p:nvGrpSpPr>
        <p:grpSpPr>
          <a:xfrm>
            <a:off x="6804025" y="3429000"/>
            <a:ext cx="1452563" cy="836613"/>
            <a:chOff x="1655" y="1933"/>
            <a:chExt cx="1242" cy="946"/>
          </a:xfrm>
        </p:grpSpPr>
        <p:sp>
          <p:nvSpPr>
            <p:cNvPr id="5159" name="任意多边形 106535"/>
            <p:cNvSpPr/>
            <p:nvPr/>
          </p:nvSpPr>
          <p:spPr>
            <a:xfrm>
              <a:off x="1927" y="2296"/>
              <a:ext cx="635" cy="454"/>
            </a:xfrm>
            <a:custGeom>
              <a:avLst/>
              <a:gdLst/>
              <a:ahLst/>
              <a:cxnLst/>
              <a:pathLst>
                <a:path w="635" h="454">
                  <a:moveTo>
                    <a:pt x="0" y="0"/>
                  </a:moveTo>
                  <a:cubicBezTo>
                    <a:pt x="106" y="227"/>
                    <a:pt x="212" y="454"/>
                    <a:pt x="318" y="454"/>
                  </a:cubicBezTo>
                  <a:cubicBezTo>
                    <a:pt x="424" y="454"/>
                    <a:pt x="582" y="76"/>
                    <a:pt x="635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5160" name="组合 106536"/>
            <p:cNvGrpSpPr/>
            <p:nvPr/>
          </p:nvGrpSpPr>
          <p:grpSpPr>
            <a:xfrm>
              <a:off x="1655" y="1933"/>
              <a:ext cx="1242" cy="946"/>
              <a:chOff x="1655" y="1900"/>
              <a:chExt cx="1242" cy="946"/>
            </a:xfrm>
          </p:grpSpPr>
          <p:sp>
            <p:nvSpPr>
              <p:cNvPr id="5161" name="直接连接符 106537"/>
              <p:cNvSpPr/>
              <p:nvPr/>
            </p:nvSpPr>
            <p:spPr>
              <a:xfrm flipV="1">
                <a:off x="2154" y="2069"/>
                <a:ext cx="0" cy="72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grpSp>
            <p:nvGrpSpPr>
              <p:cNvPr id="5162" name="组合 106538"/>
              <p:cNvGrpSpPr/>
              <p:nvPr/>
            </p:nvGrpSpPr>
            <p:grpSpPr>
              <a:xfrm>
                <a:off x="1655" y="1900"/>
                <a:ext cx="1242" cy="946"/>
                <a:chOff x="1655" y="1900"/>
                <a:chExt cx="1242" cy="946"/>
              </a:xfrm>
            </p:grpSpPr>
            <p:sp>
              <p:nvSpPr>
                <p:cNvPr id="5163" name="直接连接符 106539"/>
                <p:cNvSpPr/>
                <p:nvPr/>
              </p:nvSpPr>
              <p:spPr>
                <a:xfrm>
                  <a:off x="1655" y="2478"/>
                  <a:ext cx="998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sp>
            <p:sp>
              <p:nvSpPr>
                <p:cNvPr id="5164" name="文本框 106540"/>
                <p:cNvSpPr txBox="1"/>
                <p:nvPr/>
              </p:nvSpPr>
              <p:spPr>
                <a:xfrm>
                  <a:off x="2642" y="2354"/>
                  <a:ext cx="255" cy="41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anchor="t">
                  <a:spAutoFit/>
                </a:bodyPr>
                <a:p>
                  <a:r>
                    <a:rPr lang="en-US" altLang="zh-CN">
                      <a:latin typeface="Arial" panose="020B0604020202020204" pitchFamily="34" charset="0"/>
                      <a:ea typeface="宋体" panose="02010600030101010101" pitchFamily="2" charset="-122"/>
                    </a:rPr>
                    <a:t>x</a:t>
                  </a:r>
                  <a:endParaRPr lang="en-US" altLang="zh-CN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165" name="文本框 106541"/>
                <p:cNvSpPr txBox="1"/>
                <p:nvPr/>
              </p:nvSpPr>
              <p:spPr>
                <a:xfrm>
                  <a:off x="2007" y="1900"/>
                  <a:ext cx="255" cy="41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anchor="t">
                  <a:spAutoFit/>
                </a:bodyPr>
                <a:p>
                  <a:r>
                    <a:rPr lang="en-US" altLang="zh-CN">
                      <a:latin typeface="Arial" panose="020B0604020202020204" pitchFamily="34" charset="0"/>
                      <a:ea typeface="宋体" panose="02010600030101010101" pitchFamily="2" charset="-122"/>
                    </a:rPr>
                    <a:t>y</a:t>
                  </a:r>
                  <a:endParaRPr lang="en-US" altLang="zh-CN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166" name="文本框 106542"/>
                <p:cNvSpPr txBox="1"/>
                <p:nvPr/>
              </p:nvSpPr>
              <p:spPr>
                <a:xfrm>
                  <a:off x="2091" y="2431"/>
                  <a:ext cx="157" cy="41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p>
                  <a:r>
                    <a:rPr lang="en-US" altLang="zh-CN">
                      <a:latin typeface="Arial" panose="020B0604020202020204" pitchFamily="34" charset="0"/>
                      <a:ea typeface="宋体" panose="02010600030101010101" pitchFamily="2" charset="-122"/>
                    </a:rPr>
                    <a:t>o</a:t>
                  </a:r>
                  <a:endParaRPr lang="en-US" altLang="zh-CN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167" name="文本框 106543"/>
                <p:cNvSpPr txBox="1"/>
                <p:nvPr/>
              </p:nvSpPr>
              <p:spPr>
                <a:xfrm>
                  <a:off x="1951" y="2336"/>
                  <a:ext cx="657" cy="41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0000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rPr>
                    <a:t>.</a:t>
                  </a:r>
                  <a:endParaRPr lang="en-US" altLang="zh-CN" b="1">
                    <a:solidFill>
                      <a:srgbClr val="FF0000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168" name="文本框 106544"/>
                <p:cNvSpPr txBox="1"/>
                <p:nvPr/>
              </p:nvSpPr>
              <p:spPr>
                <a:xfrm>
                  <a:off x="2406" y="2336"/>
                  <a:ext cx="211" cy="41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anchor="t">
                  <a:spAutoFit/>
                </a:bodyPr>
                <a:p>
                  <a:r>
                    <a:rPr lang="en-US" altLang="zh-CN" b="1">
                      <a:solidFill>
                        <a:srgbClr val="FF0000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rPr>
                    <a:t>.</a:t>
                  </a:r>
                  <a:endParaRPr lang="en-US" altLang="zh-CN" b="1">
                    <a:solidFill>
                      <a:srgbClr val="FF0000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06546" name="组合 106545"/>
          <p:cNvGrpSpPr/>
          <p:nvPr/>
        </p:nvGrpSpPr>
        <p:grpSpPr>
          <a:xfrm>
            <a:off x="6877050" y="4437063"/>
            <a:ext cx="1347788" cy="877887"/>
            <a:chOff x="2880" y="1987"/>
            <a:chExt cx="1324" cy="834"/>
          </a:xfrm>
        </p:grpSpPr>
        <p:sp>
          <p:nvSpPr>
            <p:cNvPr id="5170" name="直接连接符 106546"/>
            <p:cNvSpPr/>
            <p:nvPr/>
          </p:nvSpPr>
          <p:spPr>
            <a:xfrm flipV="1">
              <a:off x="3243" y="2069"/>
              <a:ext cx="0" cy="72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grpSp>
          <p:nvGrpSpPr>
            <p:cNvPr id="5171" name="组合 106547"/>
            <p:cNvGrpSpPr/>
            <p:nvPr/>
          </p:nvGrpSpPr>
          <p:grpSpPr>
            <a:xfrm>
              <a:off x="2880" y="1987"/>
              <a:ext cx="1324" cy="834"/>
              <a:chOff x="2880" y="1946"/>
              <a:chExt cx="1324" cy="834"/>
            </a:xfrm>
          </p:grpSpPr>
          <p:sp>
            <p:nvSpPr>
              <p:cNvPr id="5172" name="直接连接符 106548"/>
              <p:cNvSpPr/>
              <p:nvPr/>
            </p:nvSpPr>
            <p:spPr>
              <a:xfrm>
                <a:off x="2880" y="2478"/>
                <a:ext cx="1089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5173" name="任意多边形 106549"/>
              <p:cNvSpPr/>
              <p:nvPr/>
            </p:nvSpPr>
            <p:spPr>
              <a:xfrm>
                <a:off x="3061" y="2160"/>
                <a:ext cx="635" cy="325"/>
              </a:xfrm>
              <a:custGeom>
                <a:avLst/>
                <a:gdLst/>
                <a:ahLst/>
                <a:cxnLst/>
                <a:pathLst>
                  <a:path w="635" h="325">
                    <a:moveTo>
                      <a:pt x="0" y="45"/>
                    </a:moveTo>
                    <a:cubicBezTo>
                      <a:pt x="106" y="185"/>
                      <a:pt x="212" y="325"/>
                      <a:pt x="318" y="318"/>
                    </a:cubicBezTo>
                    <a:cubicBezTo>
                      <a:pt x="424" y="311"/>
                      <a:pt x="582" y="53"/>
                      <a:pt x="635" y="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74" name="文本框 106550"/>
              <p:cNvSpPr txBox="1"/>
              <p:nvPr/>
            </p:nvSpPr>
            <p:spPr>
              <a:xfrm>
                <a:off x="3911" y="2355"/>
                <a:ext cx="293" cy="34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zh-CN">
                    <a:latin typeface="Arial" panose="020B0604020202020204" pitchFamily="34" charset="0"/>
                    <a:ea typeface="宋体" panose="02010600030101010101" pitchFamily="2" charset="-122"/>
                  </a:rPr>
                  <a:t>x</a:t>
                </a:r>
                <a:endParaRPr lang="en-US" altLang="zh-CN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75" name="文本框 106551"/>
              <p:cNvSpPr txBox="1"/>
              <p:nvPr/>
            </p:nvSpPr>
            <p:spPr>
              <a:xfrm>
                <a:off x="3048" y="1946"/>
                <a:ext cx="294" cy="34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zh-CN">
                    <a:latin typeface="Arial" panose="020B0604020202020204" pitchFamily="34" charset="0"/>
                    <a:ea typeface="宋体" panose="02010600030101010101" pitchFamily="2" charset="-122"/>
                  </a:rPr>
                  <a:t>y</a:t>
                </a:r>
                <a:endParaRPr lang="en-US" altLang="zh-CN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76" name="文本框 106552"/>
              <p:cNvSpPr txBox="1"/>
              <p:nvPr/>
            </p:nvSpPr>
            <p:spPr>
              <a:xfrm>
                <a:off x="3089" y="2433"/>
                <a:ext cx="154" cy="34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>
                    <a:latin typeface="Arial" panose="020B0604020202020204" pitchFamily="34" charset="0"/>
                    <a:ea typeface="宋体" panose="02010600030101010101" pitchFamily="2" charset="-122"/>
                  </a:rPr>
                  <a:t>o</a:t>
                </a:r>
                <a:endParaRPr lang="en-US" altLang="zh-CN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77" name="直接连接符 106553"/>
              <p:cNvSpPr/>
              <p:nvPr/>
            </p:nvSpPr>
            <p:spPr>
              <a:xfrm>
                <a:off x="3379" y="2477"/>
                <a:ext cx="0" cy="4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06555" name="组合 106554"/>
          <p:cNvGrpSpPr/>
          <p:nvPr/>
        </p:nvGrpSpPr>
        <p:grpSpPr>
          <a:xfrm>
            <a:off x="6804025" y="5589588"/>
            <a:ext cx="1474788" cy="936625"/>
            <a:chOff x="4059" y="1933"/>
            <a:chExt cx="1309" cy="907"/>
          </a:xfrm>
        </p:grpSpPr>
        <p:sp>
          <p:nvSpPr>
            <p:cNvPr id="5179" name="直接连接符 106555"/>
            <p:cNvSpPr/>
            <p:nvPr/>
          </p:nvSpPr>
          <p:spPr>
            <a:xfrm>
              <a:off x="4059" y="2478"/>
              <a:ext cx="1089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5180" name="直接连接符 106556"/>
            <p:cNvSpPr/>
            <p:nvPr/>
          </p:nvSpPr>
          <p:spPr>
            <a:xfrm flipV="1">
              <a:off x="4377" y="2024"/>
              <a:ext cx="0" cy="81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5181" name="任意多边形 106557"/>
            <p:cNvSpPr/>
            <p:nvPr/>
          </p:nvSpPr>
          <p:spPr>
            <a:xfrm>
              <a:off x="4468" y="2115"/>
              <a:ext cx="362" cy="272"/>
            </a:xfrm>
            <a:custGeom>
              <a:avLst/>
              <a:gdLst/>
              <a:ahLst/>
              <a:cxnLst/>
              <a:pathLst>
                <a:path w="362" h="272">
                  <a:moveTo>
                    <a:pt x="0" y="0"/>
                  </a:moveTo>
                  <a:cubicBezTo>
                    <a:pt x="60" y="136"/>
                    <a:pt x="121" y="272"/>
                    <a:pt x="181" y="272"/>
                  </a:cubicBezTo>
                  <a:cubicBezTo>
                    <a:pt x="241" y="272"/>
                    <a:pt x="324" y="45"/>
                    <a:pt x="362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2" name="文本框 106558"/>
            <p:cNvSpPr txBox="1"/>
            <p:nvPr/>
          </p:nvSpPr>
          <p:spPr>
            <a:xfrm>
              <a:off x="5103" y="2354"/>
              <a:ext cx="265" cy="35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>
                  <a:latin typeface="Arial" panose="020B0604020202020204" pitchFamily="34" charset="0"/>
                  <a:ea typeface="宋体" panose="02010600030101010101" pitchFamily="2" charset="-122"/>
                </a:rPr>
                <a:t>x</a:t>
              </a:r>
              <a:endParaRPr lang="en-US" altLang="zh-CN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83" name="文本框 106559"/>
            <p:cNvSpPr txBox="1"/>
            <p:nvPr/>
          </p:nvSpPr>
          <p:spPr>
            <a:xfrm>
              <a:off x="4196" y="1933"/>
              <a:ext cx="265" cy="35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>
                  <a:latin typeface="Arial" panose="020B0604020202020204" pitchFamily="34" charset="0"/>
                  <a:ea typeface="宋体" panose="02010600030101010101" pitchFamily="2" charset="-122"/>
                </a:rPr>
                <a:t>y</a:t>
              </a:r>
              <a:endParaRPr lang="en-US" altLang="zh-CN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84" name="文本框 106560"/>
            <p:cNvSpPr txBox="1"/>
            <p:nvPr/>
          </p:nvSpPr>
          <p:spPr>
            <a:xfrm>
              <a:off x="4332" y="2479"/>
              <a:ext cx="271" cy="35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>
                  <a:latin typeface="Arial" panose="020B0604020202020204" pitchFamily="34" charset="0"/>
                  <a:ea typeface="宋体" panose="02010600030101010101" pitchFamily="2" charset="-122"/>
                </a:rPr>
                <a:t>o</a:t>
              </a:r>
              <a:endParaRPr lang="en-US" altLang="zh-CN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106564" name="内容占位符 106563"/>
          <p:cNvGraphicFramePr>
            <a:graphicFrameLocks noGrp="1"/>
          </p:cNvGraphicFramePr>
          <p:nvPr>
            <p:ph sz="half" idx="2"/>
          </p:nvPr>
        </p:nvGraphicFramePr>
        <p:xfrm>
          <a:off x="827088" y="1395413"/>
          <a:ext cx="7632700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1" imgW="4686300" imgH="457200" progId="Equation.DSMT4">
                  <p:embed/>
                </p:oleObj>
              </mc:Choice>
              <mc:Fallback>
                <p:oleObj name="" r:id="rId1" imgW="4686300" imgH="45720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27088" y="1395413"/>
                        <a:ext cx="7632700" cy="744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0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6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6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6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9"/>
                            </p:stCondLst>
                            <p:childTnLst>
                              <p:par>
                                <p:cTn id="3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9"/>
                            </p:stCondLst>
                            <p:childTnLst>
                              <p:par>
                                <p:cTn id="4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80"/>
                            </p:stCondLst>
                            <p:childTnLst>
                              <p:par>
                                <p:cTn id="5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9"/>
                            </p:stCondLst>
                            <p:childTnLst>
                              <p:par>
                                <p:cTn id="6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99"/>
                            </p:stCondLst>
                            <p:childTnLst>
                              <p:par>
                                <p:cTn id="7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1065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1065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1065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19"/>
                            </p:stCondLst>
                            <p:childTnLst>
                              <p:par>
                                <p:cTn id="8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1065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1065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1065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526" grpId="0"/>
      <p:bldP spid="106527" grpId="0"/>
      <p:bldP spid="106528" grpId="0"/>
      <p:bldP spid="106529" grpId="0"/>
      <p:bldP spid="106530" grpId="0"/>
      <p:bldP spid="106531" grpId="0"/>
      <p:bldP spid="106532" grpId="0"/>
      <p:bldP spid="106533" grpId="0"/>
      <p:bldP spid="1065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标题 58369"/>
          <p:cNvSpPr>
            <a:spLocks noGrp="1"/>
          </p:cNvSpPr>
          <p:nvPr>
            <p:ph type="title"/>
          </p:nvPr>
        </p:nvSpPr>
        <p:spPr>
          <a:xfrm>
            <a:off x="323850" y="115888"/>
            <a:ext cx="2952750" cy="782638"/>
          </a:xfrm>
        </p:spPr>
        <p:txBody>
          <a:bodyPr anchor="ctr"/>
          <a:p>
            <a:pPr fontAlgn="base"/>
            <a:r>
              <a:rPr lang="zh-CN" altLang="en-US" b="1" strike="noStrike" noProof="1" dirty="0">
                <a:solidFill>
                  <a:srgbClr val="CC00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华文彩云" pitchFamily="2" charset="-122"/>
                <a:sym typeface="Wingdings" panose="05000000000000000000" pitchFamily="2" charset="2"/>
              </a:rPr>
              <a:t>简单运用</a:t>
            </a:r>
            <a:endParaRPr lang="zh-CN" altLang="en-US" b="1" strike="noStrike" noProof="1" dirty="0">
              <a:solidFill>
                <a:srgbClr val="CC00FF"/>
              </a:solidFill>
              <a:effectLst>
                <a:outerShdw blurRad="38100" dist="38100" dir="2700000">
                  <a:srgbClr val="000000"/>
                </a:outerShdw>
              </a:effectLst>
              <a:ea typeface="华文彩云" pitchFamily="2" charset="-122"/>
              <a:sym typeface="Wingdings" panose="05000000000000000000" pitchFamily="2" charset="2"/>
            </a:endParaRPr>
          </a:p>
        </p:txBody>
      </p:sp>
      <p:sp>
        <p:nvSpPr>
          <p:cNvPr id="58380" name="矩形 58379"/>
          <p:cNvSpPr/>
          <p:nvPr/>
        </p:nvSpPr>
        <p:spPr>
          <a:xfrm>
            <a:off x="2771775" y="3794125"/>
            <a:ext cx="5903913" cy="1939925"/>
          </a:xfrm>
          <a:prstGeom prst="rect">
            <a:avLst/>
          </a:prstGeom>
          <a:noFill/>
          <a:ln w="19050" cap="flat" cmpd="dbl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indent="455930" eaLnBrk="0" hangingPunct="0"/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答案：</a:t>
            </a:r>
            <a:endParaRPr lang="zh-CN" altLang="en-US" sz="2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indent="455930" eaLnBrk="0" hangingPunct="0"/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-1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），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）；</a:t>
            </a:r>
            <a:endParaRPr lang="zh-CN" altLang="en-US" sz="2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indent="455930" eaLnBrk="0" hangingPunct="0"/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x=-1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或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；</a:t>
            </a:r>
            <a:endParaRPr lang="zh-CN" altLang="en-US" sz="2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indent="455930" eaLnBrk="0" hangingPunct="0"/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 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x=-1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或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；</a:t>
            </a:r>
            <a:endParaRPr lang="zh-CN" altLang="en-US" sz="2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indent="455930" eaLnBrk="0" hangingPunct="0"/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）方程的解就是二次函数的交点的横坐标。 </a:t>
            </a:r>
            <a:endParaRPr lang="zh-CN" altLang="en-US" sz="2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indent="455930" eaLnBrk="0" hangingPunct="0"/>
            <a:endParaRPr lang="zh-CN" altLang="en-US" sz="2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58391" name="对象 58390"/>
          <p:cNvGraphicFramePr/>
          <p:nvPr/>
        </p:nvGraphicFramePr>
        <p:xfrm>
          <a:off x="468313" y="908050"/>
          <a:ext cx="5730875" cy="266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3556000" imgH="1663700" progId="Equation.DSMT4">
                  <p:embed/>
                </p:oleObj>
              </mc:Choice>
              <mc:Fallback>
                <p:oleObj name="" r:id="rId1" imgW="3556000" imgH="16637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8313" y="908050"/>
                        <a:ext cx="5730875" cy="2663825"/>
                      </a:xfrm>
                      <a:prstGeom prst="rect">
                        <a:avLst/>
                      </a:prstGeom>
                      <a:noFill/>
                      <a:ln w="12700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8398" name="图片 5839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788" y="908050"/>
            <a:ext cx="2654300" cy="266382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58399" name="对象 58398"/>
          <p:cNvGraphicFramePr/>
          <p:nvPr/>
        </p:nvGraphicFramePr>
        <p:xfrm>
          <a:off x="7788275" y="1196975"/>
          <a:ext cx="11049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4" imgW="685800" imgH="228600" progId="Equation.DSMT4">
                  <p:embed/>
                </p:oleObj>
              </mc:Choice>
              <mc:Fallback>
                <p:oleObj name="" r:id="rId4" imgW="685800" imgH="2286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88275" y="1196975"/>
                        <a:ext cx="1104900" cy="3667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58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500"/>
                                        <p:tgtEl>
                                          <p:spTgt spid="58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58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158" name="矩形 46157"/>
          <p:cNvSpPr/>
          <p:nvPr/>
        </p:nvSpPr>
        <p:spPr>
          <a:xfrm>
            <a:off x="179388" y="188913"/>
            <a:ext cx="252095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华文彩云" pitchFamily="2" charset="-122"/>
                <a:ea typeface="华文彩云" pitchFamily="2" charset="-122"/>
              </a:rPr>
              <a:t>变式训练 </a:t>
            </a:r>
            <a:r>
              <a:rPr lang="zh-CN" altLang="en-US" sz="4000" b="1" dirty="0">
                <a:solidFill>
                  <a:srgbClr val="FF3300"/>
                </a:solidFill>
                <a:latin typeface="华文彩云" pitchFamily="2" charset="-122"/>
                <a:ea typeface="华文彩云" pitchFamily="2" charset="-122"/>
              </a:rPr>
              <a:t> </a:t>
            </a:r>
            <a:r>
              <a:rPr lang="zh-CN" altLang="en-US" sz="4000" b="1" dirty="0">
                <a:solidFill>
                  <a:srgbClr val="FF33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  </a:t>
            </a:r>
            <a:endParaRPr lang="zh-CN" altLang="en-US" sz="4000" b="1" dirty="0">
              <a:solidFill>
                <a:srgbClr val="FF33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46159" name="对象 46158"/>
          <p:cNvGraphicFramePr/>
          <p:nvPr/>
        </p:nvGraphicFramePr>
        <p:xfrm>
          <a:off x="827088" y="908050"/>
          <a:ext cx="7561262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3835400" imgH="457200" progId="Equation.DSMT4">
                  <p:embed/>
                </p:oleObj>
              </mc:Choice>
              <mc:Fallback>
                <p:oleObj name="" r:id="rId1" imgW="3835400" imgH="4572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27088" y="908050"/>
                        <a:ext cx="7561262" cy="889000"/>
                      </a:xfrm>
                      <a:prstGeom prst="rect">
                        <a:avLst/>
                      </a:prstGeom>
                      <a:noFill/>
                      <a:ln w="9525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162" name="图片 461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338" y="1989138"/>
            <a:ext cx="4319587" cy="259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矩形 46164"/>
          <p:cNvSpPr/>
          <p:nvPr/>
        </p:nvSpPr>
        <p:spPr>
          <a:xfrm>
            <a:off x="4067175" y="4868863"/>
            <a:ext cx="4608513" cy="36671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endParaRPr 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46166" name="对象 46165"/>
          <p:cNvGraphicFramePr/>
          <p:nvPr/>
        </p:nvGraphicFramePr>
        <p:xfrm>
          <a:off x="5076825" y="4581525"/>
          <a:ext cx="3802063" cy="116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4" imgW="2297430" imgH="711200" progId="Equation.DSMT4">
                  <p:embed/>
                </p:oleObj>
              </mc:Choice>
              <mc:Fallback>
                <p:oleObj name="" r:id="rId4" imgW="2297430" imgH="7112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76825" y="4581525"/>
                        <a:ext cx="3802063" cy="1160463"/>
                      </a:xfrm>
                      <a:prstGeom prst="rect">
                        <a:avLst/>
                      </a:prstGeom>
                      <a:noFill/>
                      <a:ln w="12700" cap="flat" cmpd="sng">
                        <a:solidFill>
                          <a:srgbClr val="008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67" name="对象 46166"/>
          <p:cNvGraphicFramePr/>
          <p:nvPr/>
        </p:nvGraphicFramePr>
        <p:xfrm>
          <a:off x="4140200" y="1985963"/>
          <a:ext cx="1409700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6" imgW="824865" imgH="215900" progId="Equation.DSMT4">
                  <p:embed/>
                </p:oleObj>
              </mc:Choice>
              <mc:Fallback>
                <p:oleObj name="" r:id="rId6" imgW="824865" imgH="2159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40200" y="1985963"/>
                        <a:ext cx="1409700" cy="363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68" name="对象 46167"/>
          <p:cNvGraphicFramePr/>
          <p:nvPr/>
        </p:nvGraphicFramePr>
        <p:xfrm>
          <a:off x="6149975" y="1844675"/>
          <a:ext cx="127952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8" imgW="748665" imgH="215900" progId="Equation.DSMT4">
                  <p:embed/>
                </p:oleObj>
              </mc:Choice>
              <mc:Fallback>
                <p:oleObj name="" r:id="rId8" imgW="748665" imgH="2159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149975" y="1844675"/>
                        <a:ext cx="1279525" cy="3635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61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4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4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4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500"/>
                                        <p:tgtEl>
                                          <p:spTgt spid="4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9090" name="标题 89089"/>
          <p:cNvSpPr>
            <a:spLocks noGrp="1"/>
          </p:cNvSpPr>
          <p:nvPr>
            <p:ph type="title"/>
          </p:nvPr>
        </p:nvSpPr>
        <p:spPr>
          <a:xfrm>
            <a:off x="323850" y="188913"/>
            <a:ext cx="2592388" cy="652462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  <a:ea typeface="黑体" panose="02010609060101010101" pitchFamily="2" charset="-122"/>
              </a:rPr>
              <a:t>例题精析</a:t>
            </a:r>
            <a:endParaRPr lang="zh-CN" altLang="en-US" sz="4000" b="1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graphicFrame>
        <p:nvGraphicFramePr>
          <p:cNvPr id="89092" name="内容占位符 89091"/>
          <p:cNvGraphicFramePr>
            <a:graphicFrameLocks noGrp="1"/>
          </p:cNvGraphicFramePr>
          <p:nvPr>
            <p:ph sz="half" idx="2"/>
          </p:nvPr>
        </p:nvGraphicFramePr>
        <p:xfrm>
          <a:off x="900113" y="836613"/>
          <a:ext cx="511175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3124200" imgH="939800" progId="Equation.DSMT4">
                  <p:embed/>
                </p:oleObj>
              </mc:Choice>
              <mc:Fallback>
                <p:oleObj name="" r:id="rId1" imgW="3124200" imgH="9398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00113" y="836613"/>
                        <a:ext cx="5111750" cy="15367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0000FF"/>
                        </a:solidFill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100" name="对象 89099"/>
          <p:cNvGraphicFramePr/>
          <p:nvPr/>
        </p:nvGraphicFramePr>
        <p:xfrm>
          <a:off x="5651500" y="2636838"/>
          <a:ext cx="2716213" cy="319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3" imgW="1231900" imgH="1447800" progId="Equation.DSMT4">
                  <p:embed/>
                </p:oleObj>
              </mc:Choice>
              <mc:Fallback>
                <p:oleObj name="" r:id="rId3" imgW="1231900" imgH="14478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51500" y="2636838"/>
                        <a:ext cx="2716213" cy="3195637"/>
                      </a:xfrm>
                      <a:prstGeom prst="rect">
                        <a:avLst/>
                      </a:prstGeom>
                      <a:noFill/>
                      <a:ln w="25400" cap="flat" cmpd="sng">
                        <a:solidFill>
                          <a:srgbClr val="008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101" name="对象 89100"/>
          <p:cNvGraphicFramePr/>
          <p:nvPr/>
        </p:nvGraphicFramePr>
        <p:xfrm>
          <a:off x="944563" y="2549525"/>
          <a:ext cx="4422775" cy="332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5" imgW="2463800" imgH="1854200" progId="Equation.DSMT4">
                  <p:embed/>
                </p:oleObj>
              </mc:Choice>
              <mc:Fallback>
                <p:oleObj name="" r:id="rId5" imgW="2463800" imgH="1854200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44563" y="2549525"/>
                        <a:ext cx="4422775" cy="3327400"/>
                      </a:xfrm>
                      <a:prstGeom prst="rect">
                        <a:avLst/>
                      </a:prstGeom>
                      <a:noFill/>
                      <a:ln w="25400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9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500"/>
                                        <p:tgtEl>
                                          <p:spTgt spid="89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500"/>
                                        <p:tgtEl>
                                          <p:spTgt spid="89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0420" name="组合 60419"/>
          <p:cNvGrpSpPr/>
          <p:nvPr/>
        </p:nvGrpSpPr>
        <p:grpSpPr>
          <a:xfrm>
            <a:off x="179388" y="0"/>
            <a:ext cx="3240087" cy="981075"/>
            <a:chOff x="748" y="0"/>
            <a:chExt cx="2041" cy="618"/>
          </a:xfrm>
        </p:grpSpPr>
        <p:sp>
          <p:nvSpPr>
            <p:cNvPr id="9218" name="云形标注 60420"/>
            <p:cNvSpPr/>
            <p:nvPr/>
          </p:nvSpPr>
          <p:spPr>
            <a:xfrm>
              <a:off x="748" y="0"/>
              <a:ext cx="2041" cy="618"/>
            </a:xfrm>
            <a:prstGeom prst="cloudCallout">
              <a:avLst>
                <a:gd name="adj1" fmla="val -43750"/>
                <a:gd name="adj2" fmla="val 7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5400000" scaled="1"/>
              <a:tileRect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pPr algn="ctr"/>
              <a:endParaRPr lang="zh-CN" dirty="0">
                <a:latin typeface="Garamond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19" name="文本框 60421"/>
            <p:cNvSpPr txBox="1"/>
            <p:nvPr/>
          </p:nvSpPr>
          <p:spPr>
            <a:xfrm>
              <a:off x="1066" y="119"/>
              <a:ext cx="1224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200" b="1" dirty="0">
                  <a:latin typeface="Garamond" pitchFamily="18" charset="0"/>
                  <a:ea typeface="楷体_GB2312" pitchFamily="49" charset="-122"/>
                </a:rPr>
                <a:t>小试牛刀</a:t>
              </a:r>
              <a:endParaRPr lang="zh-CN" altLang="en-US" sz="3200" b="1" dirty="0">
                <a:latin typeface="Garamond" pitchFamily="18" charset="0"/>
                <a:ea typeface="楷体_GB2312" pitchFamily="49" charset="-122"/>
              </a:endParaRPr>
            </a:p>
          </p:txBody>
        </p:sp>
      </p:grpSp>
      <p:sp>
        <p:nvSpPr>
          <p:cNvPr id="60435" name="矩形 60434"/>
          <p:cNvSpPr/>
          <p:nvPr/>
        </p:nvSpPr>
        <p:spPr>
          <a:xfrm>
            <a:off x="395288" y="2060575"/>
            <a:ext cx="4699000" cy="1209675"/>
          </a:xfrm>
          <a:prstGeom prst="rect">
            <a:avLst/>
          </a:prstGeom>
          <a:noFill/>
          <a:ln w="19050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答案：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△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＞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0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，函数的图象与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x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轴有两个交点；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Wingdings" panose="05000000000000000000" pitchFamily="2" charset="2"/>
            </a:endParaRPr>
          </a:p>
          <a:p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△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＝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0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，函数的图象与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x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轴有一个交点；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Wingdings" panose="05000000000000000000" pitchFamily="2" charset="2"/>
            </a:endParaRPr>
          </a:p>
          <a:p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△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＜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0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，函数的图象与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x 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轴没有交点。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9221" name="矩形 60442"/>
          <p:cNvSpPr/>
          <p:nvPr/>
        </p:nvSpPr>
        <p:spPr>
          <a:xfrm>
            <a:off x="5003800" y="4437063"/>
            <a:ext cx="3384550" cy="1006475"/>
          </a:xfrm>
          <a:prstGeom prst="rect">
            <a:avLst/>
          </a:prstGeom>
          <a:noFill/>
          <a:ln w="38100">
            <a:noFill/>
          </a:ln>
        </p:spPr>
        <p:txBody>
          <a:bodyPr anchor="t">
            <a:spAutoFit/>
          </a:bodyPr>
          <a:p>
            <a:endParaRPr lang="en-US" altLang="zh-CN" sz="2000" b="1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2000" b="1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2000" b="1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60454" name="对象 60453"/>
          <p:cNvGraphicFramePr/>
          <p:nvPr/>
        </p:nvGraphicFramePr>
        <p:xfrm>
          <a:off x="395288" y="3500438"/>
          <a:ext cx="4721225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2247900" imgH="685800" progId="Equation.DSMT4">
                  <p:embed/>
                </p:oleObj>
              </mc:Choice>
              <mc:Fallback>
                <p:oleObj name="" r:id="rId1" imgW="2247900" imgH="6858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5288" y="3500438"/>
                        <a:ext cx="4721225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57" name="对象 60456"/>
          <p:cNvGraphicFramePr/>
          <p:nvPr/>
        </p:nvGraphicFramePr>
        <p:xfrm>
          <a:off x="5219700" y="2041525"/>
          <a:ext cx="3544888" cy="369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3" imgW="2374900" imgH="2120900" progId="Equation.DSMT4">
                  <p:embed/>
                </p:oleObj>
              </mc:Choice>
              <mc:Fallback>
                <p:oleObj name="" r:id="rId3" imgW="2374900" imgH="21209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19700" y="2041525"/>
                        <a:ext cx="3544888" cy="3692525"/>
                      </a:xfrm>
                      <a:prstGeom prst="rect">
                        <a:avLst/>
                      </a:prstGeom>
                      <a:noFill/>
                      <a:ln w="19050" cap="flat" cmpd="sng">
                        <a:solidFill>
                          <a:srgbClr val="008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67" name="对象 60466"/>
          <p:cNvGraphicFramePr/>
          <p:nvPr/>
        </p:nvGraphicFramePr>
        <p:xfrm>
          <a:off x="755650" y="1052513"/>
          <a:ext cx="66960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5" imgW="3962400" imgH="469900" progId="Equation.DSMT4">
                  <p:embed/>
                </p:oleObj>
              </mc:Choice>
              <mc:Fallback>
                <p:oleObj name="" r:id="rId5" imgW="3962400" imgH="469900" progId="Equation.DSMT4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5650" y="1052513"/>
                        <a:ext cx="6696075" cy="9239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604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60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0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500"/>
                                        <p:tgtEl>
                                          <p:spTgt spid="60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8" name="标题 91137"/>
          <p:cNvSpPr>
            <a:spLocks noGrp="1"/>
          </p:cNvSpPr>
          <p:nvPr>
            <p:ph type="title"/>
          </p:nvPr>
        </p:nvSpPr>
        <p:spPr>
          <a:xfrm>
            <a:off x="611188" y="260350"/>
            <a:ext cx="2376487" cy="576263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  <a:ea typeface="华文新魏" pitchFamily="2" charset="-122"/>
              </a:rPr>
              <a:t>思维迁移</a:t>
            </a:r>
            <a:endParaRPr lang="zh-CN" altLang="en-US" sz="4000" b="1" dirty="0">
              <a:solidFill>
                <a:srgbClr val="FF0000"/>
              </a:solidFill>
              <a:ea typeface="华文新魏" pitchFamily="2" charset="-122"/>
            </a:endParaRPr>
          </a:p>
        </p:txBody>
      </p:sp>
      <p:graphicFrame>
        <p:nvGraphicFramePr>
          <p:cNvPr id="10242" name="内容占位符 91161"/>
          <p:cNvGraphicFramePr>
            <a:graphicFrameLocks noGrp="1"/>
          </p:cNvGraphicFramePr>
          <p:nvPr>
            <p:ph sz="quarter" idx="2"/>
          </p:nvPr>
        </p:nvGraphicFramePr>
        <p:xfrm>
          <a:off x="5027613" y="1600200"/>
          <a:ext cx="3279775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1" imgW="0" imgH="0" progId="Equation.DSMT4">
                  <p:embed/>
                </p:oleObj>
              </mc:Choice>
              <mc:Fallback>
                <p:oleObj name="" r:id="rId1" imgW="0" imgH="0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/>
                      <a:stretch>
                        <a:fillRect/>
                      </a:stretch>
                    </p:blipFill>
                    <p:spPr>
                      <a:xfrm>
                        <a:off x="5027613" y="1600200"/>
                        <a:ext cx="3279775" cy="21859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矩形 91140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4" name="矩形 91142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5" name="矩形 91144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6" name="矩形 91146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7" name="矩形 91148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8" name="矩形 91150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9" name="文本框 91156"/>
          <p:cNvSpPr txBox="1"/>
          <p:nvPr/>
        </p:nvSpPr>
        <p:spPr>
          <a:xfrm>
            <a:off x="4932363" y="2420938"/>
            <a:ext cx="3671887" cy="32702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en-US" altLang="zh-CN" sz="1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1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1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1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1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1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1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1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1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91164" name="内容占位符 91163"/>
          <p:cNvGraphicFramePr>
            <a:graphicFrameLocks noGrp="1"/>
          </p:cNvGraphicFramePr>
          <p:nvPr>
            <p:ph sz="quarter" idx="3"/>
          </p:nvPr>
        </p:nvGraphicFramePr>
        <p:xfrm>
          <a:off x="900113" y="908050"/>
          <a:ext cx="7488237" cy="486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2" imgW="4457700" imgH="2895600" progId="Equation.DSMT4">
                  <p:embed/>
                </p:oleObj>
              </mc:Choice>
              <mc:Fallback>
                <p:oleObj name="" r:id="rId2" imgW="4457700" imgH="2895600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00113" y="908050"/>
                        <a:ext cx="7488237" cy="4864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1168" name="图片 9116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5375" y="908050"/>
            <a:ext cx="2789238" cy="367347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91171" name="对象 91170"/>
          <p:cNvGraphicFramePr/>
          <p:nvPr/>
        </p:nvGraphicFramePr>
        <p:xfrm>
          <a:off x="7596188" y="1266825"/>
          <a:ext cx="1385887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5" imgW="824865" imgH="215900" progId="Equation.DSMT4">
                  <p:embed/>
                </p:oleObj>
              </mc:Choice>
              <mc:Fallback>
                <p:oleObj name="" r:id="rId5" imgW="824865" imgH="215900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96188" y="1266825"/>
                        <a:ext cx="1385887" cy="3619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500"/>
                                        <p:tgtEl>
                                          <p:spTgt spid="91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1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91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7528" name="内容占位符 107527"/>
          <p:cNvGraphicFramePr>
            <a:graphicFrameLocks noGrp="1"/>
          </p:cNvGraphicFramePr>
          <p:nvPr>
            <p:ph sz="half" idx="1"/>
          </p:nvPr>
        </p:nvGraphicFramePr>
        <p:xfrm>
          <a:off x="827088" y="592138"/>
          <a:ext cx="7056437" cy="1423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1" imgW="5727700" imgH="1155700" progId="Equation.DSMT4">
                  <p:embed/>
                </p:oleObj>
              </mc:Choice>
              <mc:Fallback>
                <p:oleObj name="" r:id="rId1" imgW="5727700" imgH="1155700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27088" y="592138"/>
                        <a:ext cx="7056437" cy="14239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30" name="内容占位符 107529"/>
          <p:cNvGraphicFramePr>
            <a:graphicFrameLocks noGrp="1"/>
          </p:cNvGraphicFramePr>
          <p:nvPr>
            <p:ph sz="half" idx="2"/>
          </p:nvPr>
        </p:nvGraphicFramePr>
        <p:xfrm>
          <a:off x="1258888" y="2349500"/>
          <a:ext cx="3794125" cy="323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3" imgW="2489200" imgH="2120900" progId="Equation.DSMT4">
                  <p:embed/>
                </p:oleObj>
              </mc:Choice>
              <mc:Fallback>
                <p:oleObj name="" r:id="rId3" imgW="2489200" imgH="2120900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8888" y="2349500"/>
                        <a:ext cx="3794125" cy="323215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8000"/>
                        </a:solidFill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533" name="图片 1075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163" y="2349500"/>
            <a:ext cx="2584450" cy="3043238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07534" name="对象 107533"/>
          <p:cNvGraphicFramePr/>
          <p:nvPr/>
        </p:nvGraphicFramePr>
        <p:xfrm>
          <a:off x="7019925" y="2924175"/>
          <a:ext cx="7350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6" imgW="482600" imgH="215900" progId="Equation.DSMT4">
                  <p:embed/>
                </p:oleObj>
              </mc:Choice>
              <mc:Fallback>
                <p:oleObj name="" r:id="rId6" imgW="482600" imgH="21590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19925" y="2924175"/>
                        <a:ext cx="735013" cy="330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500"/>
                                        <p:tgtEl>
                                          <p:spTgt spid="107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7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3507" name="图片 63506" descr="F:/chromedownloads/P39A.TIF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6443663" y="2781300"/>
            <a:ext cx="2160587" cy="30353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3534" name="组合 63533"/>
          <p:cNvGrpSpPr/>
          <p:nvPr/>
        </p:nvGrpSpPr>
        <p:grpSpPr>
          <a:xfrm>
            <a:off x="36513" y="287338"/>
            <a:ext cx="3240087" cy="981075"/>
            <a:chOff x="748" y="0"/>
            <a:chExt cx="2041" cy="618"/>
          </a:xfrm>
        </p:grpSpPr>
        <p:sp>
          <p:nvSpPr>
            <p:cNvPr id="12291" name="云形标注 63534"/>
            <p:cNvSpPr/>
            <p:nvPr/>
          </p:nvSpPr>
          <p:spPr>
            <a:xfrm>
              <a:off x="748" y="0"/>
              <a:ext cx="2041" cy="618"/>
            </a:xfrm>
            <a:prstGeom prst="cloudCallout">
              <a:avLst>
                <a:gd name="adj1" fmla="val -43750"/>
                <a:gd name="adj2" fmla="val 7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5400000" scaled="1"/>
              <a:tileRect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pPr algn="ctr"/>
              <a:endParaRPr lang="zh-CN" dirty="0">
                <a:latin typeface="Garamond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2292" name="文本框 63535"/>
            <p:cNvSpPr txBox="1"/>
            <p:nvPr/>
          </p:nvSpPr>
          <p:spPr>
            <a:xfrm>
              <a:off x="1066" y="119"/>
              <a:ext cx="1224" cy="389"/>
            </a:xfrm>
            <a:prstGeom prst="rect">
              <a:avLst/>
            </a:prstGeom>
            <a:noFill/>
            <a:ln w="38100" cap="flat" cmpd="dbl">
              <a:solidFill>
                <a:srgbClr val="008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200" b="1" dirty="0">
                  <a:latin typeface="Garamond" pitchFamily="18" charset="0"/>
                  <a:ea typeface="楷体_GB2312" pitchFamily="49" charset="-122"/>
                </a:rPr>
                <a:t>基础过关</a:t>
              </a:r>
              <a:endParaRPr lang="zh-CN" altLang="en-US" sz="3200" b="1" dirty="0">
                <a:latin typeface="Garamond" pitchFamily="18" charset="0"/>
                <a:ea typeface="楷体_GB2312" pitchFamily="49" charset="-122"/>
              </a:endParaRPr>
            </a:p>
          </p:txBody>
        </p:sp>
      </p:grpSp>
      <p:graphicFrame>
        <p:nvGraphicFramePr>
          <p:cNvPr id="12293" name="内容占位符 63537"/>
          <p:cNvGraphicFramePr>
            <a:graphicFrameLocks noGrp="1"/>
          </p:cNvGraphicFramePr>
          <p:nvPr>
            <p:ph sz="quarter" idx="4"/>
          </p:nvPr>
        </p:nvGraphicFramePr>
        <p:xfrm>
          <a:off x="6437313" y="4675188"/>
          <a:ext cx="458787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3" imgW="114300" imgH="177800" progId="Equation.DSMT4">
                  <p:embed/>
                </p:oleObj>
              </mc:Choice>
              <mc:Fallback>
                <p:oleObj name="" r:id="rId3" imgW="114300" imgH="177800" progId="Equation.DSMT4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37313" y="4675188"/>
                        <a:ext cx="458787" cy="7127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44" name="内容占位符 63543"/>
          <p:cNvGraphicFramePr>
            <a:graphicFrameLocks noGrp="1"/>
          </p:cNvGraphicFramePr>
          <p:nvPr>
            <p:ph sz="quarter" idx="3"/>
          </p:nvPr>
        </p:nvGraphicFramePr>
        <p:xfrm>
          <a:off x="684213" y="1196975"/>
          <a:ext cx="7200900" cy="459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5" imgW="2908300" imgH="1854200" progId="Equation.DSMT4">
                  <p:embed/>
                </p:oleObj>
              </mc:Choice>
              <mc:Fallback>
                <p:oleObj name="" r:id="rId5" imgW="2908300" imgH="1854200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4213" y="1196975"/>
                        <a:ext cx="7200900" cy="45926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545" name="文本框 63544"/>
          <p:cNvSpPr txBox="1"/>
          <p:nvPr/>
        </p:nvSpPr>
        <p:spPr>
          <a:xfrm>
            <a:off x="5003800" y="1916113"/>
            <a:ext cx="360363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546" name="文本框 63545"/>
          <p:cNvSpPr txBox="1"/>
          <p:nvPr/>
        </p:nvSpPr>
        <p:spPr>
          <a:xfrm>
            <a:off x="2051050" y="4221163"/>
            <a:ext cx="360363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endParaRPr lang="en-US" altLang="zh-CN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3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63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63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3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45" grpId="0"/>
      <p:bldP spid="63546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779</Words>
  <Application>WPS 演示</Application>
  <PresentationFormat>在屏幕上显示</PresentationFormat>
  <Paragraphs>133</Paragraphs>
  <Slides>13</Slides>
  <Notes>0</Notes>
  <HiddenSlides>0</HiddenSlides>
  <MMClips>2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38</vt:i4>
      </vt:variant>
      <vt:variant>
        <vt:lpstr>幻灯片标题</vt:lpstr>
      </vt:variant>
      <vt:variant>
        <vt:i4>13</vt:i4>
      </vt:variant>
    </vt:vector>
  </HeadingPairs>
  <TitlesOfParts>
    <vt:vector size="71" baseType="lpstr">
      <vt:lpstr>Arial</vt:lpstr>
      <vt:lpstr>宋体</vt:lpstr>
      <vt:lpstr>Wingdings</vt:lpstr>
      <vt:lpstr>黑体</vt:lpstr>
      <vt:lpstr>Times New Roman</vt:lpstr>
      <vt:lpstr>Tahoma</vt:lpstr>
      <vt:lpstr>隶书</vt:lpstr>
      <vt:lpstr>华文彩云</vt:lpstr>
      <vt:lpstr>Garamond</vt:lpstr>
      <vt:lpstr>楷体_GB2312</vt:lpstr>
      <vt:lpstr>华文新魏</vt:lpstr>
      <vt:lpstr>华文中宋</vt:lpstr>
      <vt:lpstr>方正舒体</vt:lpstr>
      <vt:lpstr>微软雅黑</vt:lpstr>
      <vt:lpstr>Segoe Print</vt:lpstr>
      <vt:lpstr>新宋体</vt:lpstr>
      <vt:lpstr>Arial Unicode MS</vt:lpstr>
      <vt:lpstr>Franklin Gothic Medium</vt:lpstr>
      <vt:lpstr>默认设计模板</vt:lpstr>
      <vt:lpstr>自定义设计方案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xinglong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英语-2</dc:creator>
  <cp:lastModifiedBy>Administrator</cp:lastModifiedBy>
  <cp:revision>102</cp:revision>
  <dcterms:created xsi:type="dcterms:W3CDTF">2006-03-20T06:04:37Z</dcterms:created>
  <dcterms:modified xsi:type="dcterms:W3CDTF">2018-12-29T07:32:03Z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